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57" r:id="rId3"/>
    <p:sldId id="260" r:id="rId4"/>
    <p:sldId id="258" r:id="rId5"/>
    <p:sldId id="259" r:id="rId6"/>
    <p:sldId id="261" r:id="rId7"/>
    <p:sldId id="262" r:id="rId8"/>
    <p:sldId id="263" r:id="rId9"/>
    <p:sldId id="264" r:id="rId10"/>
    <p:sldId id="290" r:id="rId11"/>
    <p:sldId id="266" r:id="rId12"/>
    <p:sldId id="267" r:id="rId13"/>
    <p:sldId id="268" r:id="rId14"/>
    <p:sldId id="269" r:id="rId15"/>
    <p:sldId id="270" r:id="rId16"/>
    <p:sldId id="272" r:id="rId17"/>
    <p:sldId id="273" r:id="rId18"/>
    <p:sldId id="289" r:id="rId19"/>
    <p:sldId id="291"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92" r:id="rId33"/>
    <p:sldId id="287" r:id="rId34"/>
    <p:sldId id="288" r:id="rId35"/>
  </p:sldIdLst>
  <p:sldSz cx="18288000" cy="10287000"/>
  <p:notesSz cx="6858000" cy="9144000"/>
  <p:embeddedFontLst>
    <p:embeddedFont>
      <p:font typeface="Open Sans" panose="020B0606030504020204" pitchFamily="34" charset="0"/>
      <p:regular r:id="rId37"/>
      <p:bold r:id="rId38"/>
      <p:italic r:id="rId39"/>
      <p:boldItalic r:id="rId40"/>
    </p:embeddedFont>
    <p:embeddedFont>
      <p:font typeface="Open Sans Bold" panose="020B0806030504020204" charset="0"/>
      <p:regular r:id="rId41"/>
    </p:embeddedFont>
    <p:embeddedFont>
      <p:font typeface="Open Sans Bold Italics" panose="020B0604020202020204" charset="0"/>
      <p:regular r:id="rId42"/>
    </p:embeddedFont>
    <p:embeddedFont>
      <p:font typeface="Open Sans Italics"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1" d="100"/>
          <a:sy n="41" d="100"/>
        </p:scale>
        <p:origin x="820"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780E6-3CE0-4F5C-B425-64DDE80F98D8}" type="datetimeFigureOut">
              <a:rPr lang="en-GB" smtClean="0"/>
              <a:t>12/10/2024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30B3BA-647E-4224-ADF2-F5A4BE3C0CF8}" type="slidenum">
              <a:rPr lang="en-GB" smtClean="0"/>
              <a:t>‹#›</a:t>
            </a:fld>
            <a:endParaRPr lang="en-GB"/>
          </a:p>
        </p:txBody>
      </p:sp>
    </p:spTree>
    <p:extLst>
      <p:ext uri="{BB962C8B-B14F-4D97-AF65-F5344CB8AC3E}">
        <p14:creationId xmlns:p14="http://schemas.microsoft.com/office/powerpoint/2010/main" val="1779295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430B3BA-647E-4224-ADF2-F5A4BE3C0CF8}" type="slidenum">
              <a:rPr lang="en-GB" smtClean="0"/>
              <a:t>6</a:t>
            </a:fld>
            <a:endParaRPr lang="en-GB"/>
          </a:p>
        </p:txBody>
      </p:sp>
    </p:spTree>
    <p:extLst>
      <p:ext uri="{BB962C8B-B14F-4D97-AF65-F5344CB8AC3E}">
        <p14:creationId xmlns:p14="http://schemas.microsoft.com/office/powerpoint/2010/main" val="1188890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808491" y="0"/>
            <a:ext cx="4979760" cy="4307493"/>
          </a:xfrm>
          <a:custGeom>
            <a:avLst/>
            <a:gdLst/>
            <a:ahLst/>
            <a:cxnLst/>
            <a:rect l="l" t="t" r="r" b="b"/>
            <a:pathLst>
              <a:path w="4979760" h="4307493">
                <a:moveTo>
                  <a:pt x="0" y="0"/>
                </a:moveTo>
                <a:lnTo>
                  <a:pt x="4979761" y="0"/>
                </a:lnTo>
                <a:lnTo>
                  <a:pt x="4979761" y="4307493"/>
                </a:lnTo>
                <a:lnTo>
                  <a:pt x="0" y="4307493"/>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0" y="4802793"/>
            <a:ext cx="18288000" cy="5484207"/>
            <a:chOff x="0" y="0"/>
            <a:chExt cx="4816593" cy="1444400"/>
          </a:xfrm>
        </p:grpSpPr>
        <p:sp>
          <p:nvSpPr>
            <p:cNvPr id="4" name="Freeform 4"/>
            <p:cNvSpPr/>
            <p:nvPr/>
          </p:nvSpPr>
          <p:spPr>
            <a:xfrm>
              <a:off x="0" y="0"/>
              <a:ext cx="4816592" cy="1444400"/>
            </a:xfrm>
            <a:custGeom>
              <a:avLst/>
              <a:gdLst/>
              <a:ahLst/>
              <a:cxnLst/>
              <a:rect l="l" t="t" r="r" b="b"/>
              <a:pathLst>
                <a:path w="4816592" h="1444400">
                  <a:moveTo>
                    <a:pt x="0" y="0"/>
                  </a:moveTo>
                  <a:lnTo>
                    <a:pt x="4816592" y="0"/>
                  </a:lnTo>
                  <a:lnTo>
                    <a:pt x="4816592" y="1444400"/>
                  </a:lnTo>
                  <a:lnTo>
                    <a:pt x="0" y="1444400"/>
                  </a:lnTo>
                  <a:close/>
                </a:path>
              </a:pathLst>
            </a:custGeom>
            <a:solidFill>
              <a:srgbClr val="A23B6C"/>
            </a:solidFill>
          </p:spPr>
          <p:txBody>
            <a:bodyPr/>
            <a:lstStyle/>
            <a:p>
              <a:endParaRPr lang="en-GB"/>
            </a:p>
          </p:txBody>
        </p:sp>
        <p:sp>
          <p:nvSpPr>
            <p:cNvPr id="5" name="TextBox 5"/>
            <p:cNvSpPr txBox="1"/>
            <p:nvPr/>
          </p:nvSpPr>
          <p:spPr>
            <a:xfrm>
              <a:off x="0" y="-47625"/>
              <a:ext cx="4816593" cy="149202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3024078" y="7619778"/>
            <a:ext cx="4235222" cy="1618697"/>
          </a:xfrm>
          <a:custGeom>
            <a:avLst/>
            <a:gdLst/>
            <a:ahLst/>
            <a:cxnLst/>
            <a:rect l="l" t="t" r="r" b="b"/>
            <a:pathLst>
              <a:path w="4235222" h="1618697">
                <a:moveTo>
                  <a:pt x="0" y="0"/>
                </a:moveTo>
                <a:lnTo>
                  <a:pt x="4235222" y="0"/>
                </a:lnTo>
                <a:lnTo>
                  <a:pt x="4235222" y="1618697"/>
                </a:lnTo>
                <a:lnTo>
                  <a:pt x="0" y="1618697"/>
                </a:lnTo>
                <a:lnTo>
                  <a:pt x="0" y="0"/>
                </a:lnTo>
                <a:close/>
              </a:path>
            </a:pathLst>
          </a:custGeom>
          <a:blipFill>
            <a:blip r:embed="rId3"/>
            <a:stretch>
              <a:fillRect/>
            </a:stretch>
          </a:blipFill>
        </p:spPr>
        <p:txBody>
          <a:bodyPr/>
          <a:lstStyle/>
          <a:p>
            <a:endParaRPr lang="en-GB"/>
          </a:p>
        </p:txBody>
      </p:sp>
      <p:sp>
        <p:nvSpPr>
          <p:cNvPr id="7" name="TextBox 7"/>
          <p:cNvSpPr txBox="1"/>
          <p:nvPr/>
        </p:nvSpPr>
        <p:spPr>
          <a:xfrm>
            <a:off x="1028700" y="3063130"/>
            <a:ext cx="8502969" cy="811530"/>
          </a:xfrm>
          <a:prstGeom prst="rect">
            <a:avLst/>
          </a:prstGeom>
        </p:spPr>
        <p:txBody>
          <a:bodyPr lIns="0" tIns="0" rIns="0" bIns="0" rtlCol="0" anchor="t">
            <a:spAutoFit/>
          </a:bodyPr>
          <a:lstStyle/>
          <a:p>
            <a:pPr algn="l">
              <a:lnSpc>
                <a:spcPts val="6719"/>
              </a:lnSpc>
            </a:pPr>
            <a:r>
              <a:rPr lang="en-US" sz="4800">
                <a:solidFill>
                  <a:srgbClr val="A23B6C"/>
                </a:solidFill>
                <a:latin typeface="Open Sans"/>
              </a:rPr>
              <a:t>Supervisor di Kódigo</a:t>
            </a:r>
          </a:p>
        </p:txBody>
      </p:sp>
      <p:sp>
        <p:nvSpPr>
          <p:cNvPr id="8" name="TextBox 8"/>
          <p:cNvSpPr txBox="1"/>
          <p:nvPr/>
        </p:nvSpPr>
        <p:spPr>
          <a:xfrm>
            <a:off x="1028700" y="1004632"/>
            <a:ext cx="9996178" cy="1948821"/>
          </a:xfrm>
          <a:prstGeom prst="rect">
            <a:avLst/>
          </a:prstGeom>
        </p:spPr>
        <p:txBody>
          <a:bodyPr lIns="0" tIns="0" rIns="0" bIns="0" rtlCol="0" anchor="t">
            <a:spAutoFit/>
          </a:bodyPr>
          <a:lstStyle/>
          <a:p>
            <a:pPr algn="l">
              <a:lnSpc>
                <a:spcPts val="15959"/>
              </a:lnSpc>
            </a:pPr>
            <a:r>
              <a:rPr lang="en-US" sz="11399">
                <a:solidFill>
                  <a:srgbClr val="A23B6C"/>
                </a:solidFill>
                <a:latin typeface="Open Sans Bold"/>
              </a:rPr>
              <a:t>Training</a:t>
            </a:r>
          </a:p>
        </p:txBody>
      </p:sp>
      <p:sp>
        <p:nvSpPr>
          <p:cNvPr id="9" name="TextBox 9"/>
          <p:cNvSpPr txBox="1"/>
          <p:nvPr/>
        </p:nvSpPr>
        <p:spPr>
          <a:xfrm>
            <a:off x="13024078" y="6541771"/>
            <a:ext cx="4849642" cy="629919"/>
          </a:xfrm>
          <a:prstGeom prst="rect">
            <a:avLst/>
          </a:prstGeom>
        </p:spPr>
        <p:txBody>
          <a:bodyPr lIns="0" tIns="0" rIns="0" bIns="0" rtlCol="0" anchor="t">
            <a:spAutoFit/>
          </a:bodyPr>
          <a:lstStyle/>
          <a:p>
            <a:pPr algn="l">
              <a:lnSpc>
                <a:spcPts val="5180"/>
              </a:lnSpc>
            </a:pPr>
            <a:r>
              <a:rPr lang="en-US" sz="3700" dirty="0" err="1">
                <a:solidFill>
                  <a:srgbClr val="FFFFFF"/>
                </a:solidFill>
                <a:latin typeface="Open Sans"/>
              </a:rPr>
              <a:t>Een</a:t>
            </a:r>
            <a:r>
              <a:rPr lang="en-US" sz="3700" dirty="0">
                <a:solidFill>
                  <a:srgbClr val="FFFFFF"/>
                </a:solidFill>
                <a:latin typeface="Open Sans"/>
              </a:rPr>
              <a:t> training van de</a:t>
            </a:r>
          </a:p>
        </p:txBody>
      </p:sp>
      <p:sp>
        <p:nvSpPr>
          <p:cNvPr id="10" name="TextBox 10"/>
          <p:cNvSpPr txBox="1"/>
          <p:nvPr/>
        </p:nvSpPr>
        <p:spPr>
          <a:xfrm>
            <a:off x="3733799" y="5543174"/>
            <a:ext cx="3959459" cy="4361707"/>
          </a:xfrm>
          <a:prstGeom prst="rect">
            <a:avLst/>
          </a:prstGeom>
        </p:spPr>
        <p:txBody>
          <a:bodyPr wrap="square" lIns="0" tIns="0" rIns="0" bIns="0" rtlCol="0" anchor="t">
            <a:spAutoFit/>
          </a:bodyPr>
          <a:lstStyle/>
          <a:p>
            <a:pPr algn="l">
              <a:lnSpc>
                <a:spcPts val="36400"/>
              </a:lnSpc>
            </a:pPr>
            <a:r>
              <a:rPr lang="en-US" sz="26000" dirty="0">
                <a:solidFill>
                  <a:srgbClr val="FFFFFF"/>
                </a:solidFill>
                <a:latin typeface="Open Sans Bold"/>
              </a:rPr>
              <a:t>1</a:t>
            </a:r>
          </a:p>
        </p:txBody>
      </p:sp>
      <p:sp>
        <p:nvSpPr>
          <p:cNvPr id="11" name="TextBox 11"/>
          <p:cNvSpPr txBox="1"/>
          <p:nvPr/>
        </p:nvSpPr>
        <p:spPr>
          <a:xfrm>
            <a:off x="1028700" y="7870051"/>
            <a:ext cx="4251484" cy="1342099"/>
          </a:xfrm>
          <a:prstGeom prst="rect">
            <a:avLst/>
          </a:prstGeom>
        </p:spPr>
        <p:txBody>
          <a:bodyPr lIns="0" tIns="0" rIns="0" bIns="0" rtlCol="0" anchor="t">
            <a:spAutoFit/>
          </a:bodyPr>
          <a:lstStyle/>
          <a:p>
            <a:pPr algn="l">
              <a:lnSpc>
                <a:spcPts val="11200"/>
              </a:lnSpc>
            </a:pPr>
            <a:r>
              <a:rPr lang="en-US" sz="8000" dirty="0" err="1">
                <a:solidFill>
                  <a:srgbClr val="FFFFFF"/>
                </a:solidFill>
                <a:latin typeface="Open Sans Bold"/>
              </a:rPr>
              <a:t>Deel</a:t>
            </a:r>
            <a:endParaRPr lang="en-US" sz="8000" dirty="0">
              <a:solidFill>
                <a:srgbClr val="FFFFFF"/>
              </a:solidFill>
              <a:latin typeface="Open Sans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sign with white text&#10;&#10;Description automatically generated">
            <a:extLst>
              <a:ext uri="{FF2B5EF4-FFF2-40B4-BE49-F238E27FC236}">
                <a16:creationId xmlns:a16="http://schemas.microsoft.com/office/drawing/2014/main" id="{02F541C4-8260-3665-1312-B9A01F1C0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30319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623576" y="839121"/>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2"/>
            <a:stretch>
              <a:fillRect/>
            </a:stretch>
          </a:blipFill>
        </p:spPr>
        <p:txBody>
          <a:bodyPr/>
          <a:lstStyle/>
          <a:p>
            <a:endParaRPr lang="en-GB"/>
          </a:p>
        </p:txBody>
      </p:sp>
      <p:sp>
        <p:nvSpPr>
          <p:cNvPr id="9" name="Freeform 9"/>
          <p:cNvSpPr/>
          <p:nvPr/>
        </p:nvSpPr>
        <p:spPr>
          <a:xfrm>
            <a:off x="-250119" y="3606042"/>
            <a:ext cx="18538119" cy="6844106"/>
          </a:xfrm>
          <a:custGeom>
            <a:avLst/>
            <a:gdLst/>
            <a:ahLst/>
            <a:cxnLst/>
            <a:rect l="l" t="t" r="r" b="b"/>
            <a:pathLst>
              <a:path w="18288000" h="6844106">
                <a:moveTo>
                  <a:pt x="0" y="0"/>
                </a:moveTo>
                <a:lnTo>
                  <a:pt x="18288000" y="0"/>
                </a:lnTo>
                <a:lnTo>
                  <a:pt x="18288000" y="6844106"/>
                </a:lnTo>
                <a:lnTo>
                  <a:pt x="0" y="6844106"/>
                </a:lnTo>
                <a:lnTo>
                  <a:pt x="0" y="0"/>
                </a:lnTo>
                <a:close/>
              </a:path>
            </a:pathLst>
          </a:custGeom>
          <a:blipFill>
            <a:blip r:embed="rId3"/>
            <a:stretch>
              <a:fillRect t="-39180" b="-39180"/>
            </a:stretch>
          </a:blipFill>
        </p:spPr>
        <p:txBody>
          <a:bodyPr/>
          <a:lstStyle/>
          <a:p>
            <a:endParaRPr lang="en-GB"/>
          </a:p>
        </p:txBody>
      </p:sp>
      <p:grpSp>
        <p:nvGrpSpPr>
          <p:cNvPr id="10" name="Group 10"/>
          <p:cNvGrpSpPr/>
          <p:nvPr/>
        </p:nvGrpSpPr>
        <p:grpSpPr>
          <a:xfrm>
            <a:off x="7010401" y="6322300"/>
            <a:ext cx="2856382" cy="1408941"/>
            <a:chOff x="0" y="0"/>
            <a:chExt cx="705343" cy="371079"/>
          </a:xfrm>
        </p:grpSpPr>
        <p:sp>
          <p:nvSpPr>
            <p:cNvPr id="11" name="Freeform 11"/>
            <p:cNvSpPr/>
            <p:nvPr/>
          </p:nvSpPr>
          <p:spPr>
            <a:xfrm>
              <a:off x="0" y="0"/>
              <a:ext cx="705343" cy="371079"/>
            </a:xfrm>
            <a:custGeom>
              <a:avLst/>
              <a:gdLst/>
              <a:ahLst/>
              <a:cxnLst/>
              <a:rect l="l" t="t" r="r" b="b"/>
              <a:pathLst>
                <a:path w="705343" h="371079">
                  <a:moveTo>
                    <a:pt x="0" y="0"/>
                  </a:moveTo>
                  <a:lnTo>
                    <a:pt x="705343" y="0"/>
                  </a:lnTo>
                  <a:lnTo>
                    <a:pt x="705343" y="371079"/>
                  </a:lnTo>
                  <a:lnTo>
                    <a:pt x="0" y="371079"/>
                  </a:lnTo>
                  <a:close/>
                </a:path>
              </a:pathLst>
            </a:custGeom>
            <a:solidFill>
              <a:srgbClr val="A23B6C"/>
            </a:solidFill>
          </p:spPr>
          <p:txBody>
            <a:bodyPr/>
            <a:lstStyle/>
            <a:p>
              <a:endParaRPr lang="en-GB"/>
            </a:p>
          </p:txBody>
        </p:sp>
        <p:sp>
          <p:nvSpPr>
            <p:cNvPr id="12" name="TextBox 12"/>
            <p:cNvSpPr txBox="1"/>
            <p:nvPr/>
          </p:nvSpPr>
          <p:spPr>
            <a:xfrm>
              <a:off x="0" y="-47625"/>
              <a:ext cx="705343" cy="418704"/>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28700" y="1154406"/>
            <a:ext cx="13331337" cy="1009652"/>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SUPERVISOR DI KÓDIGO</a:t>
            </a:r>
          </a:p>
        </p:txBody>
      </p:sp>
      <p:sp>
        <p:nvSpPr>
          <p:cNvPr id="14" name="TextBox 14"/>
          <p:cNvSpPr txBox="1"/>
          <p:nvPr/>
        </p:nvSpPr>
        <p:spPr>
          <a:xfrm>
            <a:off x="7666995" y="6534963"/>
            <a:ext cx="1721471" cy="1012190"/>
          </a:xfrm>
          <a:prstGeom prst="rect">
            <a:avLst/>
          </a:prstGeom>
        </p:spPr>
        <p:txBody>
          <a:bodyPr lIns="0" tIns="0" rIns="0" bIns="0" rtlCol="0" anchor="t">
            <a:spAutoFit/>
          </a:bodyPr>
          <a:lstStyle/>
          <a:p>
            <a:pPr algn="ctr">
              <a:lnSpc>
                <a:spcPts val="2639"/>
              </a:lnSpc>
            </a:pPr>
            <a:r>
              <a:rPr lang="en-US" sz="2399" dirty="0">
                <a:solidFill>
                  <a:srgbClr val="FFFFFF"/>
                </a:solidFill>
                <a:latin typeface="Open Sans Bold"/>
              </a:rPr>
              <a:t>Supervisor </a:t>
            </a:r>
          </a:p>
          <a:p>
            <a:pPr algn="ctr">
              <a:lnSpc>
                <a:spcPts val="2639"/>
              </a:lnSpc>
            </a:pPr>
            <a:r>
              <a:rPr lang="en-US" sz="2399" dirty="0">
                <a:solidFill>
                  <a:srgbClr val="FFFFFF"/>
                </a:solidFill>
                <a:latin typeface="Open Sans Bold"/>
              </a:rPr>
              <a:t>di </a:t>
            </a:r>
          </a:p>
          <a:p>
            <a:pPr algn="ctr">
              <a:lnSpc>
                <a:spcPts val="2749"/>
              </a:lnSpc>
            </a:pPr>
            <a:r>
              <a:rPr lang="en-US" sz="2499" dirty="0" err="1">
                <a:solidFill>
                  <a:srgbClr val="FFFFFF"/>
                </a:solidFill>
                <a:latin typeface="Open Sans Bold"/>
              </a:rPr>
              <a:t>Kódigo</a:t>
            </a:r>
            <a:endParaRPr lang="en-US" sz="2499" dirty="0">
              <a:solidFill>
                <a:srgbClr val="FFFFFF"/>
              </a:solidFill>
              <a:latin typeface="Open Sans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400" y="7620"/>
            <a:ext cx="17499894" cy="10287000"/>
            <a:chOff x="0" y="0"/>
            <a:chExt cx="4287172" cy="2709333"/>
          </a:xfrm>
        </p:grpSpPr>
        <p:sp>
          <p:nvSpPr>
            <p:cNvPr id="3" name="Freeform 3"/>
            <p:cNvSpPr/>
            <p:nvPr/>
          </p:nvSpPr>
          <p:spPr>
            <a:xfrm>
              <a:off x="0" y="0"/>
              <a:ext cx="4287172" cy="2709333"/>
            </a:xfrm>
            <a:custGeom>
              <a:avLst/>
              <a:gdLst/>
              <a:ahLst/>
              <a:cxnLst/>
              <a:rect l="l" t="t" r="r" b="b"/>
              <a:pathLst>
                <a:path w="4287172" h="2709333">
                  <a:moveTo>
                    <a:pt x="0" y="0"/>
                  </a:moveTo>
                  <a:lnTo>
                    <a:pt x="4287172" y="0"/>
                  </a:lnTo>
                  <a:lnTo>
                    <a:pt x="4287172"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287172"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459200" y="0"/>
            <a:ext cx="1828800" cy="10287000"/>
          </a:xfrm>
          <a:custGeom>
            <a:avLst/>
            <a:gdLst/>
            <a:ahLst/>
            <a:cxnLst/>
            <a:rect l="l" t="t" r="r" b="b"/>
            <a:pathLst>
              <a:path w="2424958" h="10287000">
                <a:moveTo>
                  <a:pt x="0" y="0"/>
                </a:moveTo>
                <a:lnTo>
                  <a:pt x="2424958" y="0"/>
                </a:lnTo>
                <a:lnTo>
                  <a:pt x="2424958" y="10287000"/>
                </a:lnTo>
                <a:lnTo>
                  <a:pt x="0" y="10287000"/>
                </a:lnTo>
                <a:lnTo>
                  <a:pt x="0" y="0"/>
                </a:lnTo>
                <a:close/>
              </a:path>
            </a:pathLst>
          </a:custGeom>
          <a:blipFill>
            <a:blip r:embed="rId2"/>
            <a:stretch>
              <a:fillRect l="-68207" r="-41040"/>
            </a:stretch>
          </a:blipFill>
        </p:spPr>
        <p:txBody>
          <a:bodyPr/>
          <a:lstStyle/>
          <a:p>
            <a:endParaRPr lang="en-GB"/>
          </a:p>
        </p:txBody>
      </p:sp>
      <p:sp>
        <p:nvSpPr>
          <p:cNvPr id="6" name="Freeform 6"/>
          <p:cNvSpPr/>
          <p:nvPr/>
        </p:nvSpPr>
        <p:spPr>
          <a:xfrm>
            <a:off x="1028700" y="1225960"/>
            <a:ext cx="2752461" cy="2831507"/>
          </a:xfrm>
          <a:custGeom>
            <a:avLst/>
            <a:gdLst/>
            <a:ahLst/>
            <a:cxnLst/>
            <a:rect l="l" t="t" r="r" b="b"/>
            <a:pathLst>
              <a:path w="2752461" h="2831507">
                <a:moveTo>
                  <a:pt x="0" y="0"/>
                </a:moveTo>
                <a:lnTo>
                  <a:pt x="2752461" y="0"/>
                </a:lnTo>
                <a:lnTo>
                  <a:pt x="2752461" y="2831507"/>
                </a:lnTo>
                <a:lnTo>
                  <a:pt x="0" y="28315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5112466" y="1683816"/>
            <a:ext cx="13467799" cy="1811021"/>
          </a:xfrm>
          <a:prstGeom prst="rect">
            <a:avLst/>
          </a:prstGeom>
        </p:spPr>
        <p:txBody>
          <a:bodyPr lIns="0" tIns="0" rIns="0" bIns="0" rtlCol="0" anchor="t">
            <a:spAutoFit/>
          </a:bodyPr>
          <a:lstStyle/>
          <a:p>
            <a:pPr algn="l">
              <a:lnSpc>
                <a:spcPts val="8399"/>
              </a:lnSpc>
            </a:pPr>
            <a:r>
              <a:rPr lang="en-US" sz="5999" spc="431" dirty="0">
                <a:solidFill>
                  <a:srgbClr val="FFFFFF"/>
                </a:solidFill>
                <a:latin typeface="Open Sans Bold"/>
              </a:rPr>
              <a:t>DOELSTELLING</a:t>
            </a:r>
          </a:p>
          <a:p>
            <a:pPr algn="l">
              <a:lnSpc>
                <a:spcPts val="6159"/>
              </a:lnSpc>
            </a:pPr>
            <a:r>
              <a:rPr lang="en-US" sz="4399" spc="316" dirty="0">
                <a:solidFill>
                  <a:srgbClr val="FFFFFF"/>
                </a:solidFill>
                <a:latin typeface="Open Sans Bold"/>
              </a:rPr>
              <a:t>Supervisor di </a:t>
            </a:r>
            <a:r>
              <a:rPr lang="en-US" sz="4399" spc="316" dirty="0" err="1">
                <a:solidFill>
                  <a:srgbClr val="FFFFFF"/>
                </a:solidFill>
                <a:latin typeface="Open Sans Bold"/>
              </a:rPr>
              <a:t>Kódigo</a:t>
            </a:r>
            <a:endParaRPr lang="en-US" sz="4399" spc="316" dirty="0">
              <a:solidFill>
                <a:srgbClr val="FFFFFF"/>
              </a:solidFill>
              <a:latin typeface="Open Sans Bold"/>
            </a:endParaRPr>
          </a:p>
        </p:txBody>
      </p:sp>
      <p:sp>
        <p:nvSpPr>
          <p:cNvPr id="8" name="TextBox 8"/>
          <p:cNvSpPr txBox="1"/>
          <p:nvPr/>
        </p:nvSpPr>
        <p:spPr>
          <a:xfrm>
            <a:off x="609600" y="4492103"/>
            <a:ext cx="15557335" cy="5088444"/>
          </a:xfrm>
          <a:prstGeom prst="rect">
            <a:avLst/>
          </a:prstGeom>
        </p:spPr>
        <p:txBody>
          <a:bodyPr wrap="square" lIns="0" tIns="0" rIns="0" bIns="0" rtlCol="0" anchor="t">
            <a:spAutoFit/>
          </a:bodyPr>
          <a:lstStyle/>
          <a:p>
            <a:pPr algn="l">
              <a:lnSpc>
                <a:spcPts val="5040"/>
              </a:lnSpc>
            </a:pPr>
            <a:endParaRPr dirty="0"/>
          </a:p>
          <a:p>
            <a:pPr marL="777240" lvl="1" indent="-388620">
              <a:lnSpc>
                <a:spcPts val="5040"/>
              </a:lnSpc>
              <a:buFont typeface="Arial"/>
              <a:buChar char="•"/>
            </a:pPr>
            <a:r>
              <a:rPr lang="en-US" sz="3600" spc="259" dirty="0">
                <a:solidFill>
                  <a:srgbClr val="FFFFFF"/>
                </a:solidFill>
                <a:latin typeface="Open Sans"/>
              </a:rPr>
              <a:t>De supervisor </a:t>
            </a:r>
            <a:r>
              <a:rPr lang="en-US" sz="3600" spc="259" dirty="0" err="1">
                <a:solidFill>
                  <a:srgbClr val="FFFFFF"/>
                </a:solidFill>
                <a:latin typeface="Open Sans"/>
              </a:rPr>
              <a:t>draagt</a:t>
            </a:r>
            <a:r>
              <a:rPr lang="en-US" sz="3600" spc="259" dirty="0">
                <a:solidFill>
                  <a:srgbClr val="FFFFFF"/>
                </a:solidFill>
                <a:latin typeface="Open Sans"/>
              </a:rPr>
              <a:t> </a:t>
            </a:r>
            <a:r>
              <a:rPr lang="en-US" sz="3600" spc="259" dirty="0" err="1">
                <a:solidFill>
                  <a:srgbClr val="FFFFFF"/>
                </a:solidFill>
                <a:latin typeface="Open Sans"/>
              </a:rPr>
              <a:t>bij</a:t>
            </a:r>
            <a:r>
              <a:rPr lang="en-US" sz="3600" spc="259" dirty="0">
                <a:solidFill>
                  <a:srgbClr val="FFFFFF"/>
                </a:solidFill>
                <a:latin typeface="Open Sans"/>
              </a:rPr>
              <a:t> </a:t>
            </a:r>
            <a:r>
              <a:rPr lang="en-US" sz="3600" spc="259" dirty="0" err="1">
                <a:solidFill>
                  <a:srgbClr val="FFFFFF"/>
                </a:solidFill>
                <a:latin typeface="Open Sans"/>
              </a:rPr>
              <a:t>aan</a:t>
            </a:r>
            <a:r>
              <a:rPr lang="en-US" sz="3600" spc="259" dirty="0">
                <a:solidFill>
                  <a:srgbClr val="FFFFFF"/>
                </a:solidFill>
                <a:latin typeface="Open Sans"/>
              </a:rPr>
              <a:t> </a:t>
            </a:r>
            <a:r>
              <a:rPr lang="en-US" sz="3600" spc="259" dirty="0" err="1">
                <a:solidFill>
                  <a:srgbClr val="FFFFFF"/>
                </a:solidFill>
                <a:latin typeface="Open Sans"/>
              </a:rPr>
              <a:t>een</a:t>
            </a:r>
            <a:r>
              <a:rPr lang="en-US" sz="3600" spc="259" dirty="0">
                <a:solidFill>
                  <a:srgbClr val="FFFFFF"/>
                </a:solidFill>
                <a:latin typeface="Open Sans"/>
              </a:rPr>
              <a:t> </a:t>
            </a:r>
            <a:r>
              <a:rPr lang="en-US" sz="3600" spc="259" dirty="0" err="1">
                <a:solidFill>
                  <a:srgbClr val="FFFFFF"/>
                </a:solidFill>
                <a:latin typeface="Open Sans"/>
              </a:rPr>
              <a:t>werkklimaat</a:t>
            </a:r>
            <a:r>
              <a:rPr lang="en-US" sz="3600" spc="259" dirty="0">
                <a:solidFill>
                  <a:srgbClr val="FFFFFF"/>
                </a:solidFill>
                <a:latin typeface="Open Sans"/>
              </a:rPr>
              <a:t> </a:t>
            </a:r>
            <a:r>
              <a:rPr lang="en-US" sz="3600" spc="259" dirty="0" err="1">
                <a:solidFill>
                  <a:srgbClr val="FFFFFF"/>
                </a:solidFill>
                <a:latin typeface="Open Sans"/>
              </a:rPr>
              <a:t>waarin</a:t>
            </a:r>
            <a:r>
              <a:rPr lang="en-US" sz="3600" spc="259" dirty="0">
                <a:solidFill>
                  <a:srgbClr val="FFFFFF"/>
                </a:solidFill>
                <a:latin typeface="Open Sans"/>
              </a:rPr>
              <a:t> professionals </a:t>
            </a:r>
            <a:r>
              <a:rPr lang="en-US" sz="3600" spc="259" dirty="0" err="1">
                <a:solidFill>
                  <a:srgbClr val="FFFFFF"/>
                </a:solidFill>
                <a:latin typeface="Open Sans"/>
              </a:rPr>
              <a:t>durven</a:t>
            </a:r>
            <a:r>
              <a:rPr lang="en-US" sz="3600" spc="259" dirty="0">
                <a:solidFill>
                  <a:srgbClr val="FFFFFF"/>
                </a:solidFill>
                <a:latin typeface="Open Sans"/>
              </a:rPr>
              <a:t>, </a:t>
            </a:r>
            <a:r>
              <a:rPr lang="en-US" sz="3600" spc="259" dirty="0" err="1">
                <a:solidFill>
                  <a:srgbClr val="FFFFFF"/>
                </a:solidFill>
                <a:latin typeface="Open Sans"/>
              </a:rPr>
              <a:t>kunnen</a:t>
            </a:r>
            <a:r>
              <a:rPr lang="en-US" sz="3600" spc="259" dirty="0">
                <a:solidFill>
                  <a:srgbClr val="FFFFFF"/>
                </a:solidFill>
                <a:latin typeface="Open Sans"/>
              </a:rPr>
              <a:t> </a:t>
            </a:r>
            <a:r>
              <a:rPr lang="en-US" sz="3600" spc="259" dirty="0" err="1">
                <a:solidFill>
                  <a:srgbClr val="FFFFFF"/>
                </a:solidFill>
                <a:latin typeface="Open Sans"/>
              </a:rPr>
              <a:t>en</a:t>
            </a:r>
            <a:r>
              <a:rPr lang="en-US" sz="3600" spc="259" dirty="0">
                <a:solidFill>
                  <a:srgbClr val="FFFFFF"/>
                </a:solidFill>
                <a:latin typeface="Open Sans"/>
              </a:rPr>
              <a:t> </a:t>
            </a:r>
            <a:r>
              <a:rPr lang="en-US" sz="3600" spc="259" dirty="0" err="1">
                <a:solidFill>
                  <a:srgbClr val="FFFFFF"/>
                </a:solidFill>
                <a:latin typeface="Open Sans"/>
              </a:rPr>
              <a:t>willen</a:t>
            </a:r>
            <a:r>
              <a:rPr lang="en-US" sz="3600" spc="259" dirty="0">
                <a:solidFill>
                  <a:srgbClr val="FFFFFF"/>
                </a:solidFill>
                <a:latin typeface="Open Sans"/>
              </a:rPr>
              <a:t> </a:t>
            </a:r>
            <a:r>
              <a:rPr lang="en-US" sz="3600" spc="259" dirty="0" err="1">
                <a:solidFill>
                  <a:srgbClr val="FFFFFF"/>
                </a:solidFill>
                <a:latin typeface="Open Sans"/>
              </a:rPr>
              <a:t>handelen</a:t>
            </a:r>
            <a:r>
              <a:rPr lang="en-US" sz="3600" spc="259" dirty="0">
                <a:solidFill>
                  <a:srgbClr val="FFFFFF"/>
                </a:solidFill>
                <a:latin typeface="Open Sans"/>
              </a:rPr>
              <a:t> </a:t>
            </a:r>
            <a:r>
              <a:rPr lang="en-US" sz="3600" spc="259" dirty="0" err="1">
                <a:solidFill>
                  <a:srgbClr val="FFFFFF"/>
                </a:solidFill>
                <a:latin typeface="Open Sans"/>
              </a:rPr>
              <a:t>bij</a:t>
            </a:r>
            <a:r>
              <a:rPr lang="en-US" sz="3600" spc="259" dirty="0">
                <a:solidFill>
                  <a:srgbClr val="FFFFFF"/>
                </a:solidFill>
                <a:latin typeface="Open Sans"/>
              </a:rPr>
              <a:t> </a:t>
            </a:r>
            <a:r>
              <a:rPr lang="en-US" sz="3600" spc="259" dirty="0" err="1">
                <a:solidFill>
                  <a:srgbClr val="FFFFFF"/>
                </a:solidFill>
                <a:latin typeface="Open Sans"/>
              </a:rPr>
              <a:t>vermoedens</a:t>
            </a:r>
            <a:r>
              <a:rPr lang="en-US" sz="3600" spc="259" dirty="0">
                <a:solidFill>
                  <a:srgbClr val="FFFFFF"/>
                </a:solidFill>
                <a:latin typeface="Open Sans"/>
              </a:rPr>
              <a:t> van </a:t>
            </a:r>
            <a:r>
              <a:rPr lang="en-US" sz="3600" spc="259" dirty="0" err="1">
                <a:solidFill>
                  <a:srgbClr val="FFFFFF"/>
                </a:solidFill>
                <a:latin typeface="Open Sans"/>
              </a:rPr>
              <a:t>kindermishandeling</a:t>
            </a:r>
            <a:r>
              <a:rPr lang="en-US" sz="3600" spc="259" dirty="0">
                <a:solidFill>
                  <a:srgbClr val="FFFFFF"/>
                </a:solidFill>
                <a:latin typeface="Open Sans"/>
              </a:rPr>
              <a:t> </a:t>
            </a:r>
            <a:r>
              <a:rPr lang="en-US" sz="3600" spc="259" dirty="0" err="1">
                <a:solidFill>
                  <a:srgbClr val="FFFFFF"/>
                </a:solidFill>
                <a:latin typeface="Open Sans"/>
              </a:rPr>
              <a:t>en</a:t>
            </a:r>
            <a:r>
              <a:rPr lang="en-US" sz="3600" spc="259" dirty="0">
                <a:solidFill>
                  <a:srgbClr val="FFFFFF"/>
                </a:solidFill>
                <a:latin typeface="Open Sans"/>
              </a:rPr>
              <a:t> </a:t>
            </a:r>
            <a:r>
              <a:rPr lang="en-US" sz="3600" spc="259" dirty="0" err="1">
                <a:solidFill>
                  <a:srgbClr val="FFFFFF"/>
                </a:solidFill>
                <a:latin typeface="Open Sans"/>
              </a:rPr>
              <a:t>relationeel</a:t>
            </a:r>
            <a:r>
              <a:rPr lang="en-US" sz="3600" spc="259" dirty="0">
                <a:solidFill>
                  <a:srgbClr val="FFFFFF"/>
                </a:solidFill>
                <a:latin typeface="Open Sans"/>
              </a:rPr>
              <a:t> </a:t>
            </a:r>
            <a:r>
              <a:rPr lang="en-US" sz="3600" spc="259" dirty="0" err="1">
                <a:solidFill>
                  <a:srgbClr val="FFFFFF"/>
                </a:solidFill>
                <a:latin typeface="Open Sans"/>
              </a:rPr>
              <a:t>geweld</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a:solidFill>
                  <a:srgbClr val="FFFFFF"/>
                </a:solidFill>
                <a:latin typeface="Open Sans"/>
              </a:rPr>
              <a:t>De supervisor </a:t>
            </a:r>
            <a:r>
              <a:rPr lang="en-US" sz="3600" spc="259" dirty="0" err="1">
                <a:solidFill>
                  <a:srgbClr val="FFFFFF"/>
                </a:solidFill>
                <a:latin typeface="Open Sans"/>
              </a:rPr>
              <a:t>zorgt</a:t>
            </a:r>
            <a:r>
              <a:rPr lang="en-US" sz="3600" spc="259" dirty="0">
                <a:solidFill>
                  <a:srgbClr val="FFFFFF"/>
                </a:solidFill>
                <a:latin typeface="Open Sans"/>
              </a:rPr>
              <a:t> </a:t>
            </a:r>
            <a:r>
              <a:rPr lang="en-US" sz="3600" spc="259" dirty="0" err="1">
                <a:solidFill>
                  <a:srgbClr val="FFFFFF"/>
                </a:solidFill>
                <a:latin typeface="Open Sans"/>
              </a:rPr>
              <a:t>voor</a:t>
            </a:r>
            <a:r>
              <a:rPr lang="en-US" sz="3600" spc="259" dirty="0">
                <a:solidFill>
                  <a:srgbClr val="FFFFFF"/>
                </a:solidFill>
                <a:latin typeface="Open Sans"/>
              </a:rPr>
              <a:t> </a:t>
            </a:r>
            <a:r>
              <a:rPr lang="en-US" sz="3600" spc="259" dirty="0" err="1">
                <a:solidFill>
                  <a:srgbClr val="FFFFFF"/>
                </a:solidFill>
                <a:latin typeface="Open Sans"/>
              </a:rPr>
              <a:t>implementatie</a:t>
            </a:r>
            <a:r>
              <a:rPr lang="en-US" sz="3600" spc="259" dirty="0">
                <a:solidFill>
                  <a:srgbClr val="FFFFFF"/>
                </a:solidFill>
                <a:latin typeface="Open Sans"/>
              </a:rPr>
              <a:t>, </a:t>
            </a:r>
            <a:r>
              <a:rPr lang="en-US" sz="3600" spc="259" dirty="0" err="1">
                <a:solidFill>
                  <a:srgbClr val="FFFFFF"/>
                </a:solidFill>
                <a:latin typeface="Open Sans"/>
              </a:rPr>
              <a:t>borgen</a:t>
            </a:r>
            <a:r>
              <a:rPr lang="en-US" sz="3600" spc="259" dirty="0">
                <a:solidFill>
                  <a:srgbClr val="FFFFFF"/>
                </a:solidFill>
                <a:latin typeface="Open Sans"/>
              </a:rPr>
              <a:t> </a:t>
            </a:r>
            <a:r>
              <a:rPr lang="en-US" sz="3600" spc="259" dirty="0" err="1">
                <a:solidFill>
                  <a:srgbClr val="FFFFFF"/>
                </a:solidFill>
                <a:latin typeface="Open Sans"/>
              </a:rPr>
              <a:t>en</a:t>
            </a:r>
            <a:r>
              <a:rPr lang="en-US" sz="3600" spc="259" dirty="0">
                <a:solidFill>
                  <a:srgbClr val="FFFFFF"/>
                </a:solidFill>
                <a:latin typeface="Open Sans"/>
              </a:rPr>
              <a:t> </a:t>
            </a:r>
            <a:r>
              <a:rPr lang="en-US" sz="3600" spc="259" dirty="0" err="1">
                <a:solidFill>
                  <a:srgbClr val="FFFFFF"/>
                </a:solidFill>
                <a:latin typeface="Open Sans"/>
              </a:rPr>
              <a:t>hanteren</a:t>
            </a:r>
            <a:r>
              <a:rPr lang="en-US" sz="3600" spc="259" dirty="0">
                <a:solidFill>
                  <a:srgbClr val="FFFFFF"/>
                </a:solidFill>
                <a:latin typeface="Open Sans"/>
              </a:rPr>
              <a:t> van de </a:t>
            </a:r>
            <a:r>
              <a:rPr lang="en-US" sz="3600" spc="259" dirty="0" err="1">
                <a:solidFill>
                  <a:srgbClr val="FFFFFF"/>
                </a:solidFill>
                <a:latin typeface="Open Sans"/>
              </a:rPr>
              <a:t>Kódigo</a:t>
            </a:r>
            <a:r>
              <a:rPr lang="en-US" sz="3600" spc="259" dirty="0">
                <a:solidFill>
                  <a:srgbClr val="FFFFFF"/>
                </a:solidFill>
                <a:latin typeface="Open Sans"/>
              </a:rPr>
              <a:t>, </a:t>
            </a:r>
            <a:r>
              <a:rPr lang="en-US" sz="3600" spc="259" dirty="0" err="1">
                <a:solidFill>
                  <a:srgbClr val="FFFFFF"/>
                </a:solidFill>
                <a:latin typeface="Open Sans"/>
              </a:rPr>
              <a:t>zodat</a:t>
            </a:r>
            <a:r>
              <a:rPr lang="en-US" sz="3600" spc="259" dirty="0">
                <a:solidFill>
                  <a:srgbClr val="FFFFFF"/>
                </a:solidFill>
                <a:latin typeface="Open Sans"/>
              </a:rPr>
              <a:t> </a:t>
            </a:r>
            <a:r>
              <a:rPr lang="en-US" sz="3600" spc="259" dirty="0" err="1">
                <a:solidFill>
                  <a:srgbClr val="FFFFFF"/>
                </a:solidFill>
                <a:latin typeface="Open Sans"/>
              </a:rPr>
              <a:t>relationeel</a:t>
            </a:r>
            <a:r>
              <a:rPr lang="en-US" sz="3600" spc="259" dirty="0">
                <a:solidFill>
                  <a:srgbClr val="FFFFFF"/>
                </a:solidFill>
                <a:latin typeface="Open Sans"/>
              </a:rPr>
              <a:t> </a:t>
            </a:r>
            <a:r>
              <a:rPr lang="en-US" sz="3600" spc="259" dirty="0" err="1">
                <a:solidFill>
                  <a:srgbClr val="FFFFFF"/>
                </a:solidFill>
                <a:latin typeface="Open Sans"/>
              </a:rPr>
              <a:t>geweld</a:t>
            </a:r>
            <a:r>
              <a:rPr lang="en-US" sz="3600" spc="259" dirty="0">
                <a:solidFill>
                  <a:srgbClr val="FFFFFF"/>
                </a:solidFill>
                <a:latin typeface="Open Sans"/>
              </a:rPr>
              <a:t> </a:t>
            </a:r>
            <a:r>
              <a:rPr lang="en-US" sz="3600" spc="259" dirty="0" err="1">
                <a:solidFill>
                  <a:srgbClr val="FFFFFF"/>
                </a:solidFill>
                <a:latin typeface="Open Sans"/>
              </a:rPr>
              <a:t>en</a:t>
            </a:r>
            <a:r>
              <a:rPr lang="en-US" sz="3600" spc="259" dirty="0">
                <a:solidFill>
                  <a:srgbClr val="FFFFFF"/>
                </a:solidFill>
                <a:latin typeface="Open Sans"/>
              </a:rPr>
              <a:t> </a:t>
            </a:r>
            <a:r>
              <a:rPr lang="en-US" sz="3600" spc="259" dirty="0" err="1">
                <a:solidFill>
                  <a:srgbClr val="FFFFFF"/>
                </a:solidFill>
                <a:latin typeface="Open Sans"/>
              </a:rPr>
              <a:t>kindermishandeling</a:t>
            </a:r>
            <a:r>
              <a:rPr lang="en-US" sz="3600" spc="259" dirty="0">
                <a:solidFill>
                  <a:srgbClr val="FFFFFF"/>
                </a:solidFill>
                <a:latin typeface="Open Sans"/>
              </a:rPr>
              <a:t> in </a:t>
            </a:r>
            <a:r>
              <a:rPr lang="en-US" sz="3600" spc="259" dirty="0" err="1">
                <a:solidFill>
                  <a:srgbClr val="FFFFFF"/>
                </a:solidFill>
                <a:latin typeface="Open Sans"/>
              </a:rPr>
              <a:t>een</a:t>
            </a:r>
            <a:r>
              <a:rPr lang="en-US" sz="3600" spc="259" dirty="0">
                <a:solidFill>
                  <a:srgbClr val="FFFFFF"/>
                </a:solidFill>
                <a:latin typeface="Open Sans"/>
              </a:rPr>
              <a:t> zo </a:t>
            </a:r>
            <a:r>
              <a:rPr lang="en-US" sz="3600" spc="259" dirty="0" err="1">
                <a:solidFill>
                  <a:srgbClr val="FFFFFF"/>
                </a:solidFill>
                <a:latin typeface="Open Sans"/>
              </a:rPr>
              <a:t>vroeg</a:t>
            </a:r>
            <a:r>
              <a:rPr lang="en-US" sz="3600" spc="259" dirty="0">
                <a:solidFill>
                  <a:srgbClr val="FFFFFF"/>
                </a:solidFill>
                <a:latin typeface="Open Sans"/>
              </a:rPr>
              <a:t> </a:t>
            </a:r>
            <a:r>
              <a:rPr lang="en-US" sz="3600" spc="259" dirty="0" err="1">
                <a:solidFill>
                  <a:srgbClr val="FFFFFF"/>
                </a:solidFill>
                <a:latin typeface="Open Sans"/>
              </a:rPr>
              <a:t>mogelijk</a:t>
            </a:r>
            <a:r>
              <a:rPr lang="en-US" sz="3600" spc="259" dirty="0">
                <a:solidFill>
                  <a:srgbClr val="FFFFFF"/>
                </a:solidFill>
                <a:latin typeface="Open Sans"/>
              </a:rPr>
              <a:t> stadium </a:t>
            </a:r>
            <a:r>
              <a:rPr lang="en-US" sz="3600" spc="259" dirty="0" err="1">
                <a:solidFill>
                  <a:srgbClr val="FFFFFF"/>
                </a:solidFill>
                <a:latin typeface="Open Sans"/>
              </a:rPr>
              <a:t>gesignaleerd</a:t>
            </a:r>
            <a:r>
              <a:rPr lang="en-US" sz="3600" spc="259" dirty="0">
                <a:solidFill>
                  <a:srgbClr val="FFFFFF"/>
                </a:solidFill>
                <a:latin typeface="Open Sans"/>
              </a:rPr>
              <a:t> </a:t>
            </a:r>
            <a:r>
              <a:rPr lang="en-US" sz="3600" spc="259" dirty="0" err="1">
                <a:solidFill>
                  <a:srgbClr val="FFFFFF"/>
                </a:solidFill>
                <a:latin typeface="Open Sans"/>
              </a:rPr>
              <a:t>wordt</a:t>
            </a:r>
            <a:r>
              <a:rPr lang="en-US" sz="3600" spc="259" dirty="0">
                <a:solidFill>
                  <a:srgbClr val="FFFFFF"/>
                </a:solidFill>
                <a:latin typeface="Open Sans"/>
              </a:rPr>
              <a:t> </a:t>
            </a:r>
            <a:r>
              <a:rPr lang="en-US" sz="3600" spc="259" dirty="0" err="1">
                <a:solidFill>
                  <a:srgbClr val="FFFFFF"/>
                </a:solidFill>
                <a:latin typeface="Open Sans"/>
              </a:rPr>
              <a:t>en</a:t>
            </a:r>
            <a:r>
              <a:rPr lang="en-US" sz="3600" spc="259" dirty="0">
                <a:solidFill>
                  <a:srgbClr val="FFFFFF"/>
                </a:solidFill>
                <a:latin typeface="Open Sans"/>
              </a:rPr>
              <a:t> </a:t>
            </a:r>
            <a:r>
              <a:rPr lang="en-US" sz="3600" spc="259" dirty="0" err="1">
                <a:solidFill>
                  <a:srgbClr val="FFFFFF"/>
                </a:solidFill>
                <a:latin typeface="Open Sans"/>
              </a:rPr>
              <a:t>stopt</a:t>
            </a:r>
            <a:r>
              <a:rPr lang="en-US" sz="3600" spc="259" dirty="0">
                <a:solidFill>
                  <a:srgbClr val="FFFFFF"/>
                </a:solidFill>
                <a:latin typeface="Open Sans"/>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0594" y="0"/>
            <a:ext cx="16277858" cy="10287000"/>
            <a:chOff x="0" y="0"/>
            <a:chExt cx="4287172" cy="2709333"/>
          </a:xfrm>
        </p:grpSpPr>
        <p:sp>
          <p:nvSpPr>
            <p:cNvPr id="3" name="Freeform 3"/>
            <p:cNvSpPr/>
            <p:nvPr/>
          </p:nvSpPr>
          <p:spPr>
            <a:xfrm>
              <a:off x="0" y="0"/>
              <a:ext cx="4287172" cy="2709333"/>
            </a:xfrm>
            <a:custGeom>
              <a:avLst/>
              <a:gdLst/>
              <a:ahLst/>
              <a:cxnLst/>
              <a:rect l="l" t="t" r="r" b="b"/>
              <a:pathLst>
                <a:path w="4287172" h="2709333">
                  <a:moveTo>
                    <a:pt x="0" y="0"/>
                  </a:moveTo>
                  <a:lnTo>
                    <a:pt x="4287172" y="0"/>
                  </a:lnTo>
                  <a:lnTo>
                    <a:pt x="4287172"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287172"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863042" y="0"/>
            <a:ext cx="2424958" cy="10287000"/>
          </a:xfrm>
          <a:custGeom>
            <a:avLst/>
            <a:gdLst/>
            <a:ahLst/>
            <a:cxnLst/>
            <a:rect l="l" t="t" r="r" b="b"/>
            <a:pathLst>
              <a:path w="2424958" h="10287000">
                <a:moveTo>
                  <a:pt x="0" y="0"/>
                </a:moveTo>
                <a:lnTo>
                  <a:pt x="2424958" y="0"/>
                </a:lnTo>
                <a:lnTo>
                  <a:pt x="2424958" y="10287000"/>
                </a:lnTo>
                <a:lnTo>
                  <a:pt x="0" y="10287000"/>
                </a:lnTo>
                <a:lnTo>
                  <a:pt x="0" y="0"/>
                </a:lnTo>
                <a:close/>
              </a:path>
            </a:pathLst>
          </a:custGeom>
          <a:blipFill>
            <a:blip r:embed="rId2"/>
            <a:stretch>
              <a:fillRect l="-68207" r="-41040"/>
            </a:stretch>
          </a:blipFill>
        </p:spPr>
        <p:txBody>
          <a:bodyPr/>
          <a:lstStyle/>
          <a:p>
            <a:endParaRPr lang="en-GB"/>
          </a:p>
        </p:txBody>
      </p:sp>
      <p:sp>
        <p:nvSpPr>
          <p:cNvPr id="6" name="Freeform 6"/>
          <p:cNvSpPr/>
          <p:nvPr/>
        </p:nvSpPr>
        <p:spPr>
          <a:xfrm>
            <a:off x="1028700" y="1028700"/>
            <a:ext cx="3136581" cy="2466137"/>
          </a:xfrm>
          <a:custGeom>
            <a:avLst/>
            <a:gdLst/>
            <a:ahLst/>
            <a:cxnLst/>
            <a:rect l="l" t="t" r="r" b="b"/>
            <a:pathLst>
              <a:path w="3136581" h="2466137">
                <a:moveTo>
                  <a:pt x="0" y="0"/>
                </a:moveTo>
                <a:lnTo>
                  <a:pt x="3136581" y="0"/>
                </a:lnTo>
                <a:lnTo>
                  <a:pt x="3136581" y="2466137"/>
                </a:lnTo>
                <a:lnTo>
                  <a:pt x="0" y="2466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5112466" y="1683816"/>
            <a:ext cx="13467799" cy="1811021"/>
          </a:xfrm>
          <a:prstGeom prst="rect">
            <a:avLst/>
          </a:prstGeom>
        </p:spPr>
        <p:txBody>
          <a:bodyPr lIns="0" tIns="0" rIns="0" bIns="0" rtlCol="0" anchor="t">
            <a:spAutoFit/>
          </a:bodyPr>
          <a:lstStyle/>
          <a:p>
            <a:pPr algn="l">
              <a:lnSpc>
                <a:spcPts val="8399"/>
              </a:lnSpc>
            </a:pPr>
            <a:r>
              <a:rPr lang="en-US" sz="5999" spc="431" dirty="0">
                <a:solidFill>
                  <a:srgbClr val="FFFFFF"/>
                </a:solidFill>
                <a:latin typeface="Open Sans Bold"/>
              </a:rPr>
              <a:t>TAKEN </a:t>
            </a:r>
          </a:p>
          <a:p>
            <a:pPr algn="l">
              <a:lnSpc>
                <a:spcPts val="6159"/>
              </a:lnSpc>
            </a:pPr>
            <a:r>
              <a:rPr lang="en-US" sz="4399" spc="316" dirty="0">
                <a:solidFill>
                  <a:srgbClr val="FFFFFF"/>
                </a:solidFill>
                <a:latin typeface="Open Sans Bold"/>
              </a:rPr>
              <a:t>Supervisor di </a:t>
            </a:r>
            <a:r>
              <a:rPr lang="en-US" sz="4399" spc="316" dirty="0" err="1">
                <a:solidFill>
                  <a:srgbClr val="FFFFFF"/>
                </a:solidFill>
                <a:latin typeface="Open Sans Bold"/>
              </a:rPr>
              <a:t>Kódigo</a:t>
            </a:r>
            <a:endParaRPr lang="en-US" sz="4399" spc="316" dirty="0">
              <a:solidFill>
                <a:srgbClr val="FFFFFF"/>
              </a:solidFill>
              <a:latin typeface="Open Sans Bold"/>
            </a:endParaRPr>
          </a:p>
        </p:txBody>
      </p:sp>
      <p:sp>
        <p:nvSpPr>
          <p:cNvPr id="8" name="TextBox 8"/>
          <p:cNvSpPr txBox="1"/>
          <p:nvPr/>
        </p:nvSpPr>
        <p:spPr>
          <a:xfrm>
            <a:off x="1028700" y="4805347"/>
            <a:ext cx="14179595" cy="3804285"/>
          </a:xfrm>
          <a:prstGeom prst="rect">
            <a:avLst/>
          </a:prstGeom>
        </p:spPr>
        <p:txBody>
          <a:bodyPr lIns="0" tIns="0" rIns="0" bIns="0" rtlCol="0" anchor="t">
            <a:spAutoFit/>
          </a:bodyPr>
          <a:lstStyle/>
          <a:p>
            <a:pPr algn="l">
              <a:lnSpc>
                <a:spcPts val="5040"/>
              </a:lnSpc>
            </a:pPr>
            <a:endParaRPr dirty="0"/>
          </a:p>
          <a:p>
            <a:pPr algn="l">
              <a:lnSpc>
                <a:spcPts val="5040"/>
              </a:lnSpc>
            </a:pPr>
            <a:r>
              <a:rPr lang="en-US" sz="3600" spc="259" dirty="0" err="1">
                <a:solidFill>
                  <a:srgbClr val="FFFFFF"/>
                </a:solidFill>
                <a:latin typeface="Open Sans Bold Italics"/>
              </a:rPr>
              <a:t>Verschillende</a:t>
            </a:r>
            <a:r>
              <a:rPr lang="en-US" sz="3600" spc="259" dirty="0">
                <a:solidFill>
                  <a:srgbClr val="FFFFFF"/>
                </a:solidFill>
                <a:latin typeface="Open Sans Bold Italics"/>
              </a:rPr>
              <a:t> </a:t>
            </a:r>
            <a:r>
              <a:rPr lang="en-US" sz="3600" spc="259" dirty="0" err="1">
                <a:solidFill>
                  <a:srgbClr val="FFFFFF"/>
                </a:solidFill>
                <a:latin typeface="Open Sans Bold Italics"/>
              </a:rPr>
              <a:t>niveau’s</a:t>
            </a:r>
            <a:endParaRPr lang="en-US" sz="3600" spc="259" dirty="0">
              <a:solidFill>
                <a:srgbClr val="FFFFFF"/>
              </a:solidFill>
              <a:latin typeface="Open Sans Bold Italics"/>
            </a:endParaRPr>
          </a:p>
          <a:p>
            <a:pPr algn="l">
              <a:lnSpc>
                <a:spcPts val="5040"/>
              </a:lnSpc>
            </a:pPr>
            <a:endParaRPr lang="en-US" sz="3600" spc="259" dirty="0">
              <a:solidFill>
                <a:srgbClr val="FFFFFF"/>
              </a:solidFill>
              <a:latin typeface="Open Sans Bold Italics"/>
            </a:endParaRPr>
          </a:p>
          <a:p>
            <a:pPr marL="777240" lvl="1" indent="-388620" algn="l">
              <a:lnSpc>
                <a:spcPts val="5040"/>
              </a:lnSpc>
              <a:buFont typeface="Arial"/>
              <a:buChar char="•"/>
            </a:pPr>
            <a:r>
              <a:rPr lang="en-US" sz="3600" spc="259" dirty="0" err="1">
                <a:solidFill>
                  <a:srgbClr val="FFFFFF"/>
                </a:solidFill>
                <a:latin typeface="Open Sans"/>
              </a:rPr>
              <a:t>Uitvoerend</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Beleidsmatig</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Contacten</a:t>
            </a:r>
            <a:r>
              <a:rPr lang="en-US" sz="3600" spc="259" dirty="0">
                <a:solidFill>
                  <a:srgbClr val="FFFFFF"/>
                </a:solidFill>
                <a:latin typeface="Open Sans"/>
              </a:rPr>
              <a:t> met </a:t>
            </a:r>
            <a:r>
              <a:rPr lang="en-US" sz="3600" spc="259" dirty="0" err="1">
                <a:solidFill>
                  <a:srgbClr val="FFFFFF"/>
                </a:solidFill>
                <a:latin typeface="Open Sans"/>
              </a:rPr>
              <a:t>externen</a:t>
            </a:r>
            <a:endParaRPr lang="en-US" sz="3600" spc="259" dirty="0">
              <a:solidFill>
                <a:srgbClr val="FFFFFF"/>
              </a:solidFill>
              <a:latin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036"/>
            <a:ext cx="18288000" cy="3565136"/>
            <a:chOff x="0" y="0"/>
            <a:chExt cx="4882467" cy="1031825"/>
          </a:xfrm>
        </p:grpSpPr>
        <p:sp>
          <p:nvSpPr>
            <p:cNvPr id="3" name="Freeform 3"/>
            <p:cNvSpPr/>
            <p:nvPr/>
          </p:nvSpPr>
          <p:spPr>
            <a:xfrm>
              <a:off x="0" y="0"/>
              <a:ext cx="4882467" cy="1031825"/>
            </a:xfrm>
            <a:custGeom>
              <a:avLst/>
              <a:gdLst/>
              <a:ahLst/>
              <a:cxnLst/>
              <a:rect l="l" t="t" r="r" b="b"/>
              <a:pathLst>
                <a:path w="4882467" h="1031825">
                  <a:moveTo>
                    <a:pt x="0" y="0"/>
                  </a:moveTo>
                  <a:lnTo>
                    <a:pt x="4882467" y="0"/>
                  </a:lnTo>
                  <a:lnTo>
                    <a:pt x="4882467" y="1031825"/>
                  </a:lnTo>
                  <a:lnTo>
                    <a:pt x="0" y="1031825"/>
                  </a:lnTo>
                  <a:close/>
                </a:path>
              </a:pathLst>
            </a:custGeom>
            <a:solidFill>
              <a:srgbClr val="A23B6C"/>
            </a:solidFill>
          </p:spPr>
          <p:txBody>
            <a:bodyPr/>
            <a:lstStyle/>
            <a:p>
              <a:endParaRPr lang="en-GB"/>
            </a:p>
          </p:txBody>
        </p:sp>
        <p:sp>
          <p:nvSpPr>
            <p:cNvPr id="4" name="TextBox 4"/>
            <p:cNvSpPr txBox="1"/>
            <p:nvPr/>
          </p:nvSpPr>
          <p:spPr>
            <a:xfrm>
              <a:off x="0" y="-47625"/>
              <a:ext cx="4882467" cy="107945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028700" y="1154406"/>
            <a:ext cx="13331337" cy="1009652"/>
          </a:xfrm>
          <a:prstGeom prst="rect">
            <a:avLst/>
          </a:prstGeom>
        </p:spPr>
        <p:txBody>
          <a:bodyPr lIns="0" tIns="0" rIns="0" bIns="0" rtlCol="0" anchor="t">
            <a:spAutoFit/>
          </a:bodyPr>
          <a:lstStyle/>
          <a:p>
            <a:pPr algn="l">
              <a:lnSpc>
                <a:spcPts val="8399"/>
              </a:lnSpc>
            </a:pPr>
            <a:r>
              <a:rPr lang="en-US" sz="5999" dirty="0">
                <a:solidFill>
                  <a:srgbClr val="FFFFFF"/>
                </a:solidFill>
                <a:latin typeface="Open Sans Bold"/>
              </a:rPr>
              <a:t>OEFENING COMPETENTIES</a:t>
            </a:r>
          </a:p>
        </p:txBody>
      </p:sp>
      <p:pic>
        <p:nvPicPr>
          <p:cNvPr id="10" name="Graphic 9" descr="Head with gears with solid fill">
            <a:extLst>
              <a:ext uri="{FF2B5EF4-FFF2-40B4-BE49-F238E27FC236}">
                <a16:creationId xmlns:a16="http://schemas.microsoft.com/office/drawing/2014/main" id="{41DEFCD9-B13E-21EC-CD66-D55B02F93B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09800" y="4730991"/>
            <a:ext cx="3810000" cy="3810000"/>
          </a:xfrm>
          <a:prstGeom prst="rect">
            <a:avLst/>
          </a:prstGeom>
        </p:spPr>
      </p:pic>
      <p:pic>
        <p:nvPicPr>
          <p:cNvPr id="12" name="Graphic 11" descr="Badge Heart with solid fill">
            <a:extLst>
              <a:ext uri="{FF2B5EF4-FFF2-40B4-BE49-F238E27FC236}">
                <a16:creationId xmlns:a16="http://schemas.microsoft.com/office/drawing/2014/main" id="{DE850214-8B49-9198-2B5B-1E8B9C8816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29500" y="4572000"/>
            <a:ext cx="4000500" cy="4000500"/>
          </a:xfrm>
          <a:prstGeom prst="rect">
            <a:avLst/>
          </a:prstGeom>
        </p:spPr>
      </p:pic>
      <p:pic>
        <p:nvPicPr>
          <p:cNvPr id="14" name="Graphic 13" descr="Raised hand with solid fill">
            <a:extLst>
              <a:ext uri="{FF2B5EF4-FFF2-40B4-BE49-F238E27FC236}">
                <a16:creationId xmlns:a16="http://schemas.microsoft.com/office/drawing/2014/main" id="{BA231140-3AC6-1930-99D9-8C0828F27F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937736" y="4582886"/>
            <a:ext cx="4000500" cy="4000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3792412"/>
            <a:chOff x="0" y="0"/>
            <a:chExt cx="4882467" cy="998825"/>
          </a:xfrm>
        </p:grpSpPr>
        <p:sp>
          <p:nvSpPr>
            <p:cNvPr id="3" name="Freeform 3"/>
            <p:cNvSpPr/>
            <p:nvPr/>
          </p:nvSpPr>
          <p:spPr>
            <a:xfrm>
              <a:off x="0" y="0"/>
              <a:ext cx="4882467" cy="998825"/>
            </a:xfrm>
            <a:custGeom>
              <a:avLst/>
              <a:gdLst/>
              <a:ahLst/>
              <a:cxnLst/>
              <a:rect l="l" t="t" r="r" b="b"/>
              <a:pathLst>
                <a:path w="4882467" h="998825">
                  <a:moveTo>
                    <a:pt x="0" y="0"/>
                  </a:moveTo>
                  <a:lnTo>
                    <a:pt x="4882467" y="0"/>
                  </a:lnTo>
                  <a:lnTo>
                    <a:pt x="4882467" y="998825"/>
                  </a:lnTo>
                  <a:lnTo>
                    <a:pt x="0" y="998825"/>
                  </a:lnTo>
                  <a:close/>
                </a:path>
              </a:pathLst>
            </a:custGeom>
            <a:solidFill>
              <a:srgbClr val="A23B6C"/>
            </a:solidFill>
          </p:spPr>
          <p:txBody>
            <a:bodyPr/>
            <a:lstStyle/>
            <a:p>
              <a:endParaRPr lang="en-GB"/>
            </a:p>
          </p:txBody>
        </p:sp>
        <p:sp>
          <p:nvSpPr>
            <p:cNvPr id="4" name="TextBox 4"/>
            <p:cNvSpPr txBox="1"/>
            <p:nvPr/>
          </p:nvSpPr>
          <p:spPr>
            <a:xfrm>
              <a:off x="0" y="-47625"/>
              <a:ext cx="4882467" cy="104645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734346"/>
            <a:ext cx="16192500" cy="2083712"/>
          </a:xfrm>
          <a:prstGeom prst="rect">
            <a:avLst/>
          </a:prstGeom>
        </p:spPr>
        <p:txBody>
          <a:bodyPr wrap="square" lIns="0" tIns="0" rIns="0" bIns="0" rtlCol="0" anchor="t">
            <a:spAutoFit/>
          </a:bodyPr>
          <a:lstStyle/>
          <a:p>
            <a:pPr algn="l">
              <a:lnSpc>
                <a:spcPts val="8399"/>
              </a:lnSpc>
            </a:pPr>
            <a:r>
              <a:rPr lang="en-US" sz="5999" dirty="0">
                <a:solidFill>
                  <a:srgbClr val="FFFFFF"/>
                </a:solidFill>
                <a:latin typeface="Open Sans Bold"/>
              </a:rPr>
              <a:t>PERSOONLIJK ONTWIKKELINGSPLAN (POP)</a:t>
            </a:r>
          </a:p>
          <a:p>
            <a:pPr algn="l">
              <a:lnSpc>
                <a:spcPts val="8399"/>
              </a:lnSpc>
            </a:pPr>
            <a:r>
              <a:rPr lang="en-US" sz="5999" dirty="0">
                <a:solidFill>
                  <a:srgbClr val="FFFFFF"/>
                </a:solidFill>
                <a:latin typeface="Open Sans Bold"/>
              </a:rPr>
              <a:t>OEFENING 1</a:t>
            </a:r>
          </a:p>
        </p:txBody>
      </p:sp>
      <p:sp>
        <p:nvSpPr>
          <p:cNvPr id="6" name="Freeform 6"/>
          <p:cNvSpPr/>
          <p:nvPr/>
        </p:nvSpPr>
        <p:spPr>
          <a:xfrm>
            <a:off x="0" y="3606042"/>
            <a:ext cx="18288000" cy="6844106"/>
          </a:xfrm>
          <a:custGeom>
            <a:avLst/>
            <a:gdLst/>
            <a:ahLst/>
            <a:cxnLst/>
            <a:rect l="l" t="t" r="r" b="b"/>
            <a:pathLst>
              <a:path w="18288000" h="6844106">
                <a:moveTo>
                  <a:pt x="0" y="0"/>
                </a:moveTo>
                <a:lnTo>
                  <a:pt x="18288000" y="0"/>
                </a:lnTo>
                <a:lnTo>
                  <a:pt x="18288000" y="6844106"/>
                </a:lnTo>
                <a:lnTo>
                  <a:pt x="0" y="6844106"/>
                </a:lnTo>
                <a:lnTo>
                  <a:pt x="0" y="0"/>
                </a:lnTo>
                <a:close/>
              </a:path>
            </a:pathLst>
          </a:custGeom>
          <a:blipFill>
            <a:blip r:embed="rId2"/>
            <a:stretch>
              <a:fillRect t="-37999" b="-40194"/>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911964"/>
            <a:chOff x="0" y="0"/>
            <a:chExt cx="4882467" cy="766937"/>
          </a:xfrm>
        </p:grpSpPr>
        <p:sp>
          <p:nvSpPr>
            <p:cNvPr id="3" name="Freeform 3"/>
            <p:cNvSpPr/>
            <p:nvPr/>
          </p:nvSpPr>
          <p:spPr>
            <a:xfrm>
              <a:off x="0" y="0"/>
              <a:ext cx="4882467" cy="766937"/>
            </a:xfrm>
            <a:custGeom>
              <a:avLst/>
              <a:gdLst/>
              <a:ahLst/>
              <a:cxnLst/>
              <a:rect l="l" t="t" r="r" b="b"/>
              <a:pathLst>
                <a:path w="4882467" h="766937">
                  <a:moveTo>
                    <a:pt x="0" y="0"/>
                  </a:moveTo>
                  <a:lnTo>
                    <a:pt x="4882467" y="0"/>
                  </a:lnTo>
                  <a:lnTo>
                    <a:pt x="4882467" y="766937"/>
                  </a:lnTo>
                  <a:lnTo>
                    <a:pt x="0" y="766937"/>
                  </a:lnTo>
                  <a:close/>
                </a:path>
              </a:pathLst>
            </a:custGeom>
            <a:solidFill>
              <a:srgbClr val="A23B6C"/>
            </a:solidFill>
          </p:spPr>
          <p:txBody>
            <a:bodyPr/>
            <a:lstStyle/>
            <a:p>
              <a:endParaRPr lang="en-GB"/>
            </a:p>
          </p:txBody>
        </p:sp>
        <p:sp>
          <p:nvSpPr>
            <p:cNvPr id="4" name="TextBox 4"/>
            <p:cNvSpPr txBox="1"/>
            <p:nvPr/>
          </p:nvSpPr>
          <p:spPr>
            <a:xfrm>
              <a:off x="0" y="-47625"/>
              <a:ext cx="4882467" cy="81456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623576" y="1081529"/>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2"/>
            <a:stretch>
              <a:fillRect/>
            </a:stretch>
          </a:blipFill>
        </p:spPr>
        <p:txBody>
          <a:bodyPr/>
          <a:lstStyle/>
          <a:p>
            <a:endParaRPr lang="en-GB"/>
          </a:p>
        </p:txBody>
      </p:sp>
      <p:sp>
        <p:nvSpPr>
          <p:cNvPr id="6" name="TextBox 6"/>
          <p:cNvSpPr txBox="1"/>
          <p:nvPr/>
        </p:nvSpPr>
        <p:spPr>
          <a:xfrm>
            <a:off x="1028700" y="734346"/>
            <a:ext cx="13331337" cy="1009652"/>
          </a:xfrm>
          <a:prstGeom prst="rect">
            <a:avLst/>
          </a:prstGeom>
        </p:spPr>
        <p:txBody>
          <a:bodyPr lIns="0" tIns="0" rIns="0" bIns="0" rtlCol="0" anchor="t">
            <a:spAutoFit/>
          </a:bodyPr>
          <a:lstStyle/>
          <a:p>
            <a:pPr algn="l">
              <a:lnSpc>
                <a:spcPts val="8399"/>
              </a:lnSpc>
            </a:pPr>
            <a:r>
              <a:rPr lang="en-US" sz="5999" dirty="0">
                <a:solidFill>
                  <a:srgbClr val="FFFFFF"/>
                </a:solidFill>
                <a:latin typeface="Open Sans Bold"/>
              </a:rPr>
              <a:t>KÓDIGO DI PROTEKSHON</a:t>
            </a:r>
          </a:p>
        </p:txBody>
      </p:sp>
      <p:sp>
        <p:nvSpPr>
          <p:cNvPr id="7" name="Freeform 7"/>
          <p:cNvSpPr/>
          <p:nvPr/>
        </p:nvSpPr>
        <p:spPr>
          <a:xfrm>
            <a:off x="1541610" y="3435839"/>
            <a:ext cx="1952024" cy="1952024"/>
          </a:xfrm>
          <a:custGeom>
            <a:avLst/>
            <a:gdLst/>
            <a:ahLst/>
            <a:cxnLst/>
            <a:rect l="l" t="t" r="r" b="b"/>
            <a:pathLst>
              <a:path w="1952024" h="1952024">
                <a:moveTo>
                  <a:pt x="0" y="0"/>
                </a:moveTo>
                <a:lnTo>
                  <a:pt x="1952025" y="0"/>
                </a:lnTo>
                <a:lnTo>
                  <a:pt x="1952025" y="1952025"/>
                </a:lnTo>
                <a:lnTo>
                  <a:pt x="0" y="1952025"/>
                </a:lnTo>
                <a:lnTo>
                  <a:pt x="0" y="0"/>
                </a:lnTo>
                <a:close/>
              </a:path>
            </a:pathLst>
          </a:custGeom>
          <a:blipFill>
            <a:blip r:embed="rId3"/>
            <a:stretch>
              <a:fillRect/>
            </a:stretch>
          </a:blipFill>
        </p:spPr>
        <p:txBody>
          <a:bodyPr/>
          <a:lstStyle/>
          <a:p>
            <a:endParaRPr lang="en-GB"/>
          </a:p>
        </p:txBody>
      </p:sp>
      <p:sp>
        <p:nvSpPr>
          <p:cNvPr id="8" name="Freeform 8"/>
          <p:cNvSpPr/>
          <p:nvPr/>
        </p:nvSpPr>
        <p:spPr>
          <a:xfrm>
            <a:off x="4107241" y="6927746"/>
            <a:ext cx="1939628" cy="1939628"/>
          </a:xfrm>
          <a:custGeom>
            <a:avLst/>
            <a:gdLst/>
            <a:ahLst/>
            <a:cxnLst/>
            <a:rect l="l" t="t" r="r" b="b"/>
            <a:pathLst>
              <a:path w="1939628" h="1939628">
                <a:moveTo>
                  <a:pt x="0" y="0"/>
                </a:moveTo>
                <a:lnTo>
                  <a:pt x="1939628" y="0"/>
                </a:lnTo>
                <a:lnTo>
                  <a:pt x="1939628" y="1939628"/>
                </a:lnTo>
                <a:lnTo>
                  <a:pt x="0" y="1939628"/>
                </a:lnTo>
                <a:lnTo>
                  <a:pt x="0" y="0"/>
                </a:lnTo>
                <a:close/>
              </a:path>
            </a:pathLst>
          </a:custGeom>
          <a:blipFill>
            <a:blip r:embed="rId4"/>
            <a:stretch>
              <a:fillRect/>
            </a:stretch>
          </a:blipFill>
        </p:spPr>
        <p:txBody>
          <a:bodyPr/>
          <a:lstStyle/>
          <a:p>
            <a:endParaRPr lang="en-GB"/>
          </a:p>
        </p:txBody>
      </p:sp>
      <p:sp>
        <p:nvSpPr>
          <p:cNvPr id="9" name="Freeform 9"/>
          <p:cNvSpPr/>
          <p:nvPr/>
        </p:nvSpPr>
        <p:spPr>
          <a:xfrm>
            <a:off x="7345090" y="4639070"/>
            <a:ext cx="1941425" cy="1941425"/>
          </a:xfrm>
          <a:custGeom>
            <a:avLst/>
            <a:gdLst/>
            <a:ahLst/>
            <a:cxnLst/>
            <a:rect l="l" t="t" r="r" b="b"/>
            <a:pathLst>
              <a:path w="1941425" h="1941425">
                <a:moveTo>
                  <a:pt x="0" y="0"/>
                </a:moveTo>
                <a:lnTo>
                  <a:pt x="1941424" y="0"/>
                </a:lnTo>
                <a:lnTo>
                  <a:pt x="1941424" y="1941425"/>
                </a:lnTo>
                <a:lnTo>
                  <a:pt x="0" y="1941425"/>
                </a:lnTo>
                <a:lnTo>
                  <a:pt x="0" y="0"/>
                </a:lnTo>
                <a:close/>
              </a:path>
            </a:pathLst>
          </a:custGeom>
          <a:blipFill>
            <a:blip r:embed="rId5"/>
            <a:stretch>
              <a:fillRect/>
            </a:stretch>
          </a:blipFill>
        </p:spPr>
        <p:txBody>
          <a:bodyPr/>
          <a:lstStyle/>
          <a:p>
            <a:endParaRPr lang="en-GB"/>
          </a:p>
        </p:txBody>
      </p:sp>
      <p:sp>
        <p:nvSpPr>
          <p:cNvPr id="10" name="Freeform 10"/>
          <p:cNvSpPr/>
          <p:nvPr/>
        </p:nvSpPr>
        <p:spPr>
          <a:xfrm>
            <a:off x="10917788" y="6739562"/>
            <a:ext cx="1976277" cy="1976277"/>
          </a:xfrm>
          <a:custGeom>
            <a:avLst/>
            <a:gdLst/>
            <a:ahLst/>
            <a:cxnLst/>
            <a:rect l="l" t="t" r="r" b="b"/>
            <a:pathLst>
              <a:path w="1976277" h="1976277">
                <a:moveTo>
                  <a:pt x="0" y="0"/>
                </a:moveTo>
                <a:lnTo>
                  <a:pt x="1976277" y="0"/>
                </a:lnTo>
                <a:lnTo>
                  <a:pt x="1976277" y="1976278"/>
                </a:lnTo>
                <a:lnTo>
                  <a:pt x="0" y="1976278"/>
                </a:lnTo>
                <a:lnTo>
                  <a:pt x="0" y="0"/>
                </a:lnTo>
                <a:close/>
              </a:path>
            </a:pathLst>
          </a:custGeom>
          <a:blipFill>
            <a:blip r:embed="rId6"/>
            <a:stretch>
              <a:fillRect/>
            </a:stretch>
          </a:blipFill>
        </p:spPr>
        <p:txBody>
          <a:bodyPr/>
          <a:lstStyle/>
          <a:p>
            <a:endParaRPr lang="en-GB"/>
          </a:p>
        </p:txBody>
      </p:sp>
      <p:sp>
        <p:nvSpPr>
          <p:cNvPr id="11" name="Freeform 11"/>
          <p:cNvSpPr/>
          <p:nvPr/>
        </p:nvSpPr>
        <p:spPr>
          <a:xfrm>
            <a:off x="15007140" y="4785921"/>
            <a:ext cx="1965857" cy="1965857"/>
          </a:xfrm>
          <a:custGeom>
            <a:avLst/>
            <a:gdLst/>
            <a:ahLst/>
            <a:cxnLst/>
            <a:rect l="l" t="t" r="r" b="b"/>
            <a:pathLst>
              <a:path w="1965857" h="1965857">
                <a:moveTo>
                  <a:pt x="0" y="0"/>
                </a:moveTo>
                <a:lnTo>
                  <a:pt x="1965858" y="0"/>
                </a:lnTo>
                <a:lnTo>
                  <a:pt x="1965858" y="1965858"/>
                </a:lnTo>
                <a:lnTo>
                  <a:pt x="0" y="1965858"/>
                </a:lnTo>
                <a:lnTo>
                  <a:pt x="0" y="0"/>
                </a:lnTo>
                <a:close/>
              </a:path>
            </a:pathLst>
          </a:custGeom>
          <a:blipFill>
            <a:blip r:embed="rId7"/>
            <a:stretch>
              <a:fillRect/>
            </a:stretch>
          </a:blipFill>
        </p:spPr>
        <p:txBody>
          <a:bodyPr/>
          <a:lstStyle/>
          <a:p>
            <a:endParaRPr lang="en-GB"/>
          </a:p>
        </p:txBody>
      </p:sp>
      <p:sp>
        <p:nvSpPr>
          <p:cNvPr id="12" name="TextBox 12"/>
          <p:cNvSpPr txBox="1"/>
          <p:nvPr/>
        </p:nvSpPr>
        <p:spPr>
          <a:xfrm>
            <a:off x="2180066" y="5571682"/>
            <a:ext cx="1017173" cy="348429"/>
          </a:xfrm>
          <a:prstGeom prst="rect">
            <a:avLst/>
          </a:prstGeom>
        </p:spPr>
        <p:txBody>
          <a:bodyPr lIns="0" tIns="0" rIns="0" bIns="0" rtlCol="0" anchor="t">
            <a:spAutoFit/>
          </a:bodyPr>
          <a:lstStyle/>
          <a:p>
            <a:pPr algn="l">
              <a:lnSpc>
                <a:spcPts val="2940"/>
              </a:lnSpc>
            </a:pPr>
            <a:r>
              <a:rPr lang="en-US" sz="2100" dirty="0">
                <a:solidFill>
                  <a:srgbClr val="000000"/>
                </a:solidFill>
                <a:latin typeface="Open Sans Bold"/>
              </a:rPr>
              <a:t>STAP 1</a:t>
            </a:r>
          </a:p>
        </p:txBody>
      </p:sp>
      <p:sp>
        <p:nvSpPr>
          <p:cNvPr id="13" name="TextBox 13"/>
          <p:cNvSpPr txBox="1"/>
          <p:nvPr/>
        </p:nvSpPr>
        <p:spPr>
          <a:xfrm>
            <a:off x="4568469" y="9061132"/>
            <a:ext cx="1017173" cy="348429"/>
          </a:xfrm>
          <a:prstGeom prst="rect">
            <a:avLst/>
          </a:prstGeom>
        </p:spPr>
        <p:txBody>
          <a:bodyPr lIns="0" tIns="0" rIns="0" bIns="0" rtlCol="0" anchor="t">
            <a:spAutoFit/>
          </a:bodyPr>
          <a:lstStyle/>
          <a:p>
            <a:pPr algn="l">
              <a:lnSpc>
                <a:spcPts val="2940"/>
              </a:lnSpc>
            </a:pPr>
            <a:r>
              <a:rPr lang="en-US" sz="2100" dirty="0">
                <a:solidFill>
                  <a:srgbClr val="000000"/>
                </a:solidFill>
                <a:latin typeface="Open Sans Bold"/>
              </a:rPr>
              <a:t>STAP 2</a:t>
            </a:r>
          </a:p>
        </p:txBody>
      </p:sp>
      <p:sp>
        <p:nvSpPr>
          <p:cNvPr id="14" name="TextBox 14"/>
          <p:cNvSpPr txBox="1"/>
          <p:nvPr/>
        </p:nvSpPr>
        <p:spPr>
          <a:xfrm>
            <a:off x="7807216" y="4055616"/>
            <a:ext cx="1017173" cy="348429"/>
          </a:xfrm>
          <a:prstGeom prst="rect">
            <a:avLst/>
          </a:prstGeom>
        </p:spPr>
        <p:txBody>
          <a:bodyPr lIns="0" tIns="0" rIns="0" bIns="0" rtlCol="0" anchor="t">
            <a:spAutoFit/>
          </a:bodyPr>
          <a:lstStyle/>
          <a:p>
            <a:pPr algn="l">
              <a:lnSpc>
                <a:spcPts val="2940"/>
              </a:lnSpc>
            </a:pPr>
            <a:r>
              <a:rPr lang="en-US" sz="2100" dirty="0">
                <a:solidFill>
                  <a:srgbClr val="000000"/>
                </a:solidFill>
                <a:latin typeface="Open Sans Bold"/>
              </a:rPr>
              <a:t>STAP 3</a:t>
            </a:r>
          </a:p>
        </p:txBody>
      </p:sp>
      <p:sp>
        <p:nvSpPr>
          <p:cNvPr id="15" name="TextBox 15"/>
          <p:cNvSpPr txBox="1"/>
          <p:nvPr/>
        </p:nvSpPr>
        <p:spPr>
          <a:xfrm>
            <a:off x="11397340" y="8902065"/>
            <a:ext cx="1017173" cy="348429"/>
          </a:xfrm>
          <a:prstGeom prst="rect">
            <a:avLst/>
          </a:prstGeom>
        </p:spPr>
        <p:txBody>
          <a:bodyPr lIns="0" tIns="0" rIns="0" bIns="0" rtlCol="0" anchor="t">
            <a:spAutoFit/>
          </a:bodyPr>
          <a:lstStyle/>
          <a:p>
            <a:pPr algn="l">
              <a:lnSpc>
                <a:spcPts val="2940"/>
              </a:lnSpc>
            </a:pPr>
            <a:r>
              <a:rPr lang="en-US" sz="2100" dirty="0">
                <a:solidFill>
                  <a:srgbClr val="000000"/>
                </a:solidFill>
                <a:latin typeface="Open Sans Bold"/>
              </a:rPr>
              <a:t>STAP 4</a:t>
            </a:r>
          </a:p>
        </p:txBody>
      </p:sp>
      <p:sp>
        <p:nvSpPr>
          <p:cNvPr id="16" name="TextBox 16"/>
          <p:cNvSpPr txBox="1"/>
          <p:nvPr/>
        </p:nvSpPr>
        <p:spPr>
          <a:xfrm>
            <a:off x="15623576" y="6889646"/>
            <a:ext cx="1017173" cy="356235"/>
          </a:xfrm>
          <a:prstGeom prst="rect">
            <a:avLst/>
          </a:prstGeom>
        </p:spPr>
        <p:txBody>
          <a:bodyPr lIns="0" tIns="0" rIns="0" bIns="0" rtlCol="0" anchor="t">
            <a:spAutoFit/>
          </a:bodyPr>
          <a:lstStyle/>
          <a:p>
            <a:pPr algn="l">
              <a:lnSpc>
                <a:spcPts val="2940"/>
              </a:lnSpc>
            </a:pPr>
            <a:r>
              <a:rPr lang="en-US" sz="2100" dirty="0">
                <a:solidFill>
                  <a:srgbClr val="000000"/>
                </a:solidFill>
                <a:latin typeface="Open Sans Bold"/>
              </a:rPr>
              <a:t>STAP 5</a:t>
            </a:r>
          </a:p>
        </p:txBody>
      </p:sp>
      <p:sp>
        <p:nvSpPr>
          <p:cNvPr id="17" name="AutoShape 17"/>
          <p:cNvSpPr/>
          <p:nvPr/>
        </p:nvSpPr>
        <p:spPr>
          <a:xfrm>
            <a:off x="3493635" y="4411851"/>
            <a:ext cx="1583420" cy="2515895"/>
          </a:xfrm>
          <a:prstGeom prst="line">
            <a:avLst/>
          </a:prstGeom>
          <a:ln w="38100" cap="flat">
            <a:solidFill>
              <a:srgbClr val="000000"/>
            </a:solidFill>
            <a:prstDash val="sysDash"/>
            <a:headEnd type="none" w="sm" len="sm"/>
            <a:tailEnd type="none" w="sm" len="sm"/>
          </a:ln>
        </p:spPr>
        <p:txBody>
          <a:bodyPr/>
          <a:lstStyle/>
          <a:p>
            <a:endParaRPr lang="en-GB"/>
          </a:p>
        </p:txBody>
      </p:sp>
      <p:sp>
        <p:nvSpPr>
          <p:cNvPr id="18" name="AutoShape 18"/>
          <p:cNvSpPr/>
          <p:nvPr/>
        </p:nvSpPr>
        <p:spPr>
          <a:xfrm flipV="1">
            <a:off x="6065584" y="6580495"/>
            <a:ext cx="2250218" cy="1466852"/>
          </a:xfrm>
          <a:prstGeom prst="line">
            <a:avLst/>
          </a:prstGeom>
          <a:ln w="38100" cap="flat">
            <a:solidFill>
              <a:srgbClr val="000000"/>
            </a:solidFill>
            <a:prstDash val="sysDash"/>
            <a:headEnd type="none" w="sm" len="sm"/>
            <a:tailEnd type="none" w="sm" len="sm"/>
          </a:ln>
        </p:spPr>
        <p:txBody>
          <a:bodyPr/>
          <a:lstStyle/>
          <a:p>
            <a:endParaRPr lang="en-GB"/>
          </a:p>
        </p:txBody>
      </p:sp>
      <p:sp>
        <p:nvSpPr>
          <p:cNvPr id="19" name="AutoShape 19"/>
          <p:cNvSpPr/>
          <p:nvPr/>
        </p:nvSpPr>
        <p:spPr>
          <a:xfrm>
            <a:off x="9286514" y="5609782"/>
            <a:ext cx="2619412" cy="1129780"/>
          </a:xfrm>
          <a:prstGeom prst="line">
            <a:avLst/>
          </a:prstGeom>
          <a:ln w="38100" cap="flat">
            <a:solidFill>
              <a:srgbClr val="000000"/>
            </a:solidFill>
            <a:prstDash val="sysDash"/>
            <a:headEnd type="none" w="sm" len="sm"/>
            <a:tailEnd type="none" w="sm" len="sm"/>
          </a:ln>
        </p:spPr>
        <p:txBody>
          <a:bodyPr/>
          <a:lstStyle/>
          <a:p>
            <a:endParaRPr lang="en-GB"/>
          </a:p>
        </p:txBody>
      </p:sp>
      <p:sp>
        <p:nvSpPr>
          <p:cNvPr id="20" name="AutoShape 20"/>
          <p:cNvSpPr/>
          <p:nvPr/>
        </p:nvSpPr>
        <p:spPr>
          <a:xfrm flipV="1">
            <a:off x="12894065" y="5768850"/>
            <a:ext cx="2113075" cy="1958851"/>
          </a:xfrm>
          <a:prstGeom prst="line">
            <a:avLst/>
          </a:prstGeom>
          <a:ln w="38100" cap="flat">
            <a:solidFill>
              <a:srgbClr val="000000"/>
            </a:solidFill>
            <a:prstDash val="sysDash"/>
            <a:headEnd type="none" w="sm" len="sm"/>
            <a:tailEnd type="none" w="sm" len="sm"/>
          </a:ln>
        </p:spPr>
        <p:txBody>
          <a:bodyPr/>
          <a:lstStyle/>
          <a:p>
            <a:endParaRPr lang="en-GB"/>
          </a:p>
        </p:txBody>
      </p:sp>
      <p:sp>
        <p:nvSpPr>
          <p:cNvPr id="21" name="TextBox 21"/>
          <p:cNvSpPr txBox="1"/>
          <p:nvPr/>
        </p:nvSpPr>
        <p:spPr>
          <a:xfrm>
            <a:off x="1059868" y="1875767"/>
            <a:ext cx="5005716" cy="679451"/>
          </a:xfrm>
          <a:prstGeom prst="rect">
            <a:avLst/>
          </a:prstGeom>
        </p:spPr>
        <p:txBody>
          <a:bodyPr lIns="0" tIns="0" rIns="0" bIns="0" rtlCol="0" anchor="t">
            <a:spAutoFit/>
          </a:bodyPr>
          <a:lstStyle/>
          <a:p>
            <a:pPr algn="l">
              <a:lnSpc>
                <a:spcPts val="5599"/>
              </a:lnSpc>
            </a:pPr>
            <a:r>
              <a:rPr lang="en-US" sz="3999" dirty="0" err="1">
                <a:solidFill>
                  <a:srgbClr val="FFFFFF"/>
                </a:solidFill>
                <a:latin typeface="Open Sans Italics"/>
              </a:rPr>
              <a:t>Señalá</a:t>
            </a:r>
            <a:r>
              <a:rPr lang="en-US" sz="3999" dirty="0">
                <a:solidFill>
                  <a:srgbClr val="FFFFFF"/>
                </a:solidFill>
                <a:latin typeface="Open Sans Italics"/>
              </a:rPr>
              <a:t> pa </a:t>
            </a:r>
            <a:r>
              <a:rPr lang="en-US" sz="3999" dirty="0" err="1">
                <a:solidFill>
                  <a:srgbClr val="FFFFFF"/>
                </a:solidFill>
                <a:latin typeface="Open Sans Italics"/>
              </a:rPr>
              <a:t>protehá</a:t>
            </a:r>
            <a:endParaRPr lang="en-US" sz="3999" dirty="0">
              <a:solidFill>
                <a:srgbClr val="FFFFFF"/>
              </a:solidFill>
              <a:latin typeface="Open Sans Itali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50119" y="3009900"/>
            <a:ext cx="18538119" cy="7277100"/>
          </a:xfrm>
          <a:custGeom>
            <a:avLst/>
            <a:gdLst/>
            <a:ahLst/>
            <a:cxnLst/>
            <a:rect l="l" t="t" r="r" b="b"/>
            <a:pathLst>
              <a:path w="18288000" h="6844106">
                <a:moveTo>
                  <a:pt x="0" y="0"/>
                </a:moveTo>
                <a:lnTo>
                  <a:pt x="18288000" y="0"/>
                </a:lnTo>
                <a:lnTo>
                  <a:pt x="18288000" y="6844106"/>
                </a:lnTo>
                <a:lnTo>
                  <a:pt x="0" y="6844106"/>
                </a:lnTo>
                <a:lnTo>
                  <a:pt x="0" y="0"/>
                </a:lnTo>
                <a:close/>
              </a:path>
            </a:pathLst>
          </a:custGeom>
          <a:blipFill>
            <a:blip r:embed="rId2"/>
            <a:stretch>
              <a:fillRect t="-57968" b="-57968"/>
            </a:stretch>
          </a:blipFill>
        </p:spPr>
        <p:txBody>
          <a:bodyPr/>
          <a:lstStyle/>
          <a:p>
            <a:endParaRPr lang="en-GB"/>
          </a:p>
        </p:txBody>
      </p:sp>
      <p:sp>
        <p:nvSpPr>
          <p:cNvPr id="9" name="TextBox 9"/>
          <p:cNvSpPr txBox="1"/>
          <p:nvPr/>
        </p:nvSpPr>
        <p:spPr>
          <a:xfrm>
            <a:off x="1028700" y="734346"/>
            <a:ext cx="13331337" cy="1009652"/>
          </a:xfrm>
          <a:prstGeom prst="rect">
            <a:avLst/>
          </a:prstGeom>
        </p:spPr>
        <p:txBody>
          <a:bodyPr lIns="0" tIns="0" rIns="0" bIns="0" rtlCol="0" anchor="t">
            <a:spAutoFit/>
          </a:bodyPr>
          <a:lstStyle/>
          <a:p>
            <a:pPr algn="l">
              <a:lnSpc>
                <a:spcPts val="8399"/>
              </a:lnSpc>
            </a:pPr>
            <a:r>
              <a:rPr lang="en-US" sz="5999" dirty="0">
                <a:solidFill>
                  <a:srgbClr val="FFFFFF"/>
                </a:solidFill>
                <a:latin typeface="Open Sans Bold"/>
              </a:rPr>
              <a:t>OEFENEN MET DE STAPPEN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6D4403A-A5F6-43DB-99BC-40A5F48F5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3423801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13C7F-4B36-E4B1-CFEE-362B7E6D43E7}"/>
            </a:ext>
          </a:extLst>
        </p:cNvPr>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F9AEDFBD-FE77-DB16-C825-D6811C71F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494420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623576" y="839121"/>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2"/>
            <a:stretch>
              <a:fillRect/>
            </a:stretch>
          </a:blipFill>
        </p:spPr>
        <p:txBody>
          <a:bodyPr/>
          <a:lstStyle/>
          <a:p>
            <a:endParaRPr lang="en-GB"/>
          </a:p>
        </p:txBody>
      </p:sp>
      <p:sp>
        <p:nvSpPr>
          <p:cNvPr id="9" name="Freeform 9"/>
          <p:cNvSpPr/>
          <p:nvPr/>
        </p:nvSpPr>
        <p:spPr>
          <a:xfrm>
            <a:off x="-250119" y="3656195"/>
            <a:ext cx="18538119" cy="6793953"/>
          </a:xfrm>
          <a:custGeom>
            <a:avLst/>
            <a:gdLst/>
            <a:ahLst/>
            <a:cxnLst/>
            <a:rect l="l" t="t" r="r" b="b"/>
            <a:pathLst>
              <a:path w="18288000" h="6793953">
                <a:moveTo>
                  <a:pt x="0" y="0"/>
                </a:moveTo>
                <a:lnTo>
                  <a:pt x="18288000" y="0"/>
                </a:lnTo>
                <a:lnTo>
                  <a:pt x="18288000" y="6793953"/>
                </a:lnTo>
                <a:lnTo>
                  <a:pt x="0" y="6793953"/>
                </a:lnTo>
                <a:lnTo>
                  <a:pt x="0" y="0"/>
                </a:lnTo>
                <a:close/>
              </a:path>
            </a:pathLst>
          </a:custGeom>
          <a:blipFill>
            <a:blip r:embed="rId3"/>
            <a:stretch>
              <a:fillRect b="-79453"/>
            </a:stretch>
          </a:blipFill>
        </p:spPr>
        <p:txBody>
          <a:bodyPr/>
          <a:lstStyle/>
          <a:p>
            <a:endParaRPr lang="en-GB"/>
          </a:p>
        </p:txBody>
      </p:sp>
      <p:sp>
        <p:nvSpPr>
          <p:cNvPr id="10" name="TextBox 10"/>
          <p:cNvSpPr txBox="1"/>
          <p:nvPr/>
        </p:nvSpPr>
        <p:spPr>
          <a:xfrm>
            <a:off x="1028700" y="1161391"/>
            <a:ext cx="9996178" cy="1009652"/>
          </a:xfrm>
          <a:prstGeom prst="rect">
            <a:avLst/>
          </a:prstGeom>
        </p:spPr>
        <p:txBody>
          <a:bodyPr lIns="0" tIns="0" rIns="0" bIns="0" rtlCol="0" anchor="t">
            <a:spAutoFit/>
          </a:bodyPr>
          <a:lstStyle/>
          <a:p>
            <a:pPr algn="l">
              <a:lnSpc>
                <a:spcPts val="8399"/>
              </a:lnSpc>
            </a:pPr>
            <a:r>
              <a:rPr lang="en-US" sz="5999" dirty="0">
                <a:solidFill>
                  <a:srgbClr val="FFFFFF"/>
                </a:solidFill>
                <a:latin typeface="Open Sans Bold"/>
              </a:rPr>
              <a:t>WELKOM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57200" y="5430153"/>
            <a:ext cx="18772541" cy="3057887"/>
          </a:xfrm>
          <a:custGeom>
            <a:avLst/>
            <a:gdLst/>
            <a:ahLst/>
            <a:cxnLst/>
            <a:rect l="l" t="t" r="r" b="b"/>
            <a:pathLst>
              <a:path w="18288000" h="3057887">
                <a:moveTo>
                  <a:pt x="0" y="0"/>
                </a:moveTo>
                <a:lnTo>
                  <a:pt x="18288000" y="0"/>
                </a:lnTo>
                <a:lnTo>
                  <a:pt x="18288000" y="3057887"/>
                </a:lnTo>
                <a:lnTo>
                  <a:pt x="0" y="3057887"/>
                </a:lnTo>
                <a:lnTo>
                  <a:pt x="0" y="0"/>
                </a:lnTo>
                <a:close/>
              </a:path>
            </a:pathLst>
          </a:custGeom>
          <a:blipFill>
            <a:blip r:embed="rId2">
              <a:alphaModFix amt="51000"/>
            </a:blip>
            <a:stretch>
              <a:fillRect l="-41716" t="-66021" r="-10133"/>
            </a:stretch>
          </a:blipFill>
        </p:spPr>
        <p:txBody>
          <a:bodyPr/>
          <a:lstStyle/>
          <a:p>
            <a:endParaRPr lang="en-GB"/>
          </a:p>
        </p:txBody>
      </p:sp>
      <p:sp>
        <p:nvSpPr>
          <p:cNvPr id="6" name="Freeform 6"/>
          <p:cNvSpPr/>
          <p:nvPr/>
        </p:nvSpPr>
        <p:spPr>
          <a:xfrm>
            <a:off x="1028700"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3"/>
            <a:stretch>
              <a:fillRect/>
            </a:stretch>
          </a:blipFill>
        </p:spPr>
        <p:txBody>
          <a:bodyPr/>
          <a:lstStyle/>
          <a:p>
            <a:endParaRPr lang="en-GB"/>
          </a:p>
        </p:txBody>
      </p:sp>
      <p:sp>
        <p:nvSpPr>
          <p:cNvPr id="7" name="Freeform 7"/>
          <p:cNvSpPr/>
          <p:nvPr/>
        </p:nvSpPr>
        <p:spPr>
          <a:xfrm>
            <a:off x="3733522" y="4031790"/>
            <a:ext cx="1922046" cy="4456250"/>
          </a:xfrm>
          <a:custGeom>
            <a:avLst/>
            <a:gdLst/>
            <a:ahLst/>
            <a:cxnLst/>
            <a:rect l="l" t="t" r="r" b="b"/>
            <a:pathLst>
              <a:path w="1922046" h="4456250">
                <a:moveTo>
                  <a:pt x="0" y="0"/>
                </a:moveTo>
                <a:lnTo>
                  <a:pt x="1922045" y="0"/>
                </a:lnTo>
                <a:lnTo>
                  <a:pt x="1922045" y="4456250"/>
                </a:lnTo>
                <a:lnTo>
                  <a:pt x="0" y="4456250"/>
                </a:lnTo>
                <a:lnTo>
                  <a:pt x="0" y="0"/>
                </a:lnTo>
                <a:close/>
              </a:path>
            </a:pathLst>
          </a:custGeom>
          <a:blipFill>
            <a:blip r:embed="rId4"/>
            <a:stretch>
              <a:fillRect/>
            </a:stretch>
          </a:blipFill>
        </p:spPr>
        <p:txBody>
          <a:bodyPr/>
          <a:lstStyle/>
          <a:p>
            <a:endParaRPr lang="en-GB"/>
          </a:p>
        </p:txBody>
      </p:sp>
      <p:sp>
        <p:nvSpPr>
          <p:cNvPr id="8" name="Freeform 8"/>
          <p:cNvSpPr/>
          <p:nvPr/>
        </p:nvSpPr>
        <p:spPr>
          <a:xfrm>
            <a:off x="6438343"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5"/>
            <a:stretch>
              <a:fillRect/>
            </a:stretch>
          </a:blipFill>
        </p:spPr>
        <p:txBody>
          <a:bodyPr/>
          <a:lstStyle/>
          <a:p>
            <a:endParaRPr lang="en-GB"/>
          </a:p>
        </p:txBody>
      </p:sp>
      <p:sp>
        <p:nvSpPr>
          <p:cNvPr id="9" name="Freeform 9"/>
          <p:cNvSpPr/>
          <p:nvPr/>
        </p:nvSpPr>
        <p:spPr>
          <a:xfrm>
            <a:off x="9143165"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6"/>
            <a:stretch>
              <a:fillRect/>
            </a:stretch>
          </a:blipFill>
        </p:spPr>
        <p:txBody>
          <a:bodyPr/>
          <a:lstStyle/>
          <a:p>
            <a:endParaRPr lang="en-GB"/>
          </a:p>
        </p:txBody>
      </p:sp>
      <p:grpSp>
        <p:nvGrpSpPr>
          <p:cNvPr id="10" name="Group 10"/>
          <p:cNvGrpSpPr/>
          <p:nvPr/>
        </p:nvGrpSpPr>
        <p:grpSpPr>
          <a:xfrm>
            <a:off x="-250120" y="8488040"/>
            <a:ext cx="18565461" cy="1951360"/>
            <a:chOff x="0" y="0"/>
            <a:chExt cx="4882467" cy="513938"/>
          </a:xfrm>
        </p:grpSpPr>
        <p:sp>
          <p:nvSpPr>
            <p:cNvPr id="11" name="Freeform 11"/>
            <p:cNvSpPr/>
            <p:nvPr/>
          </p:nvSpPr>
          <p:spPr>
            <a:xfrm>
              <a:off x="0" y="0"/>
              <a:ext cx="4882467" cy="513938"/>
            </a:xfrm>
            <a:custGeom>
              <a:avLst/>
              <a:gdLst/>
              <a:ahLst/>
              <a:cxnLst/>
              <a:rect l="l" t="t" r="r" b="b"/>
              <a:pathLst>
                <a:path w="4882467" h="513938">
                  <a:moveTo>
                    <a:pt x="0" y="0"/>
                  </a:moveTo>
                  <a:lnTo>
                    <a:pt x="4882467" y="0"/>
                  </a:lnTo>
                  <a:lnTo>
                    <a:pt x="4882467" y="513938"/>
                  </a:lnTo>
                  <a:lnTo>
                    <a:pt x="0" y="513938"/>
                  </a:lnTo>
                  <a:close/>
                </a:path>
              </a:pathLst>
            </a:custGeom>
            <a:solidFill>
              <a:srgbClr val="EA733D"/>
            </a:solidFill>
          </p:spPr>
          <p:txBody>
            <a:bodyPr/>
            <a:lstStyle/>
            <a:p>
              <a:endParaRPr lang="en-GB"/>
            </a:p>
          </p:txBody>
        </p:sp>
        <p:sp>
          <p:nvSpPr>
            <p:cNvPr id="12" name="TextBox 12"/>
            <p:cNvSpPr txBox="1"/>
            <p:nvPr/>
          </p:nvSpPr>
          <p:spPr>
            <a:xfrm>
              <a:off x="0" y="-47625"/>
              <a:ext cx="4882467" cy="561563"/>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365855" y="0"/>
            <a:ext cx="7922145" cy="4812703"/>
          </a:xfrm>
          <a:custGeom>
            <a:avLst/>
            <a:gdLst/>
            <a:ahLst/>
            <a:cxnLst/>
            <a:rect l="l" t="t" r="r" b="b"/>
            <a:pathLst>
              <a:path w="7922145" h="4812703">
                <a:moveTo>
                  <a:pt x="0" y="0"/>
                </a:moveTo>
                <a:lnTo>
                  <a:pt x="7922145" y="0"/>
                </a:lnTo>
                <a:lnTo>
                  <a:pt x="7922145" y="4812703"/>
                </a:lnTo>
                <a:lnTo>
                  <a:pt x="0" y="48127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TextBox 14"/>
          <p:cNvSpPr txBox="1"/>
          <p:nvPr/>
        </p:nvSpPr>
        <p:spPr>
          <a:xfrm>
            <a:off x="11892079" y="1289048"/>
            <a:ext cx="5690559" cy="1287149"/>
          </a:xfrm>
          <a:prstGeom prst="rect">
            <a:avLst/>
          </a:prstGeom>
        </p:spPr>
        <p:txBody>
          <a:bodyPr lIns="0" tIns="0" rIns="0" bIns="0" rtlCol="0" anchor="t">
            <a:spAutoFit/>
          </a:bodyPr>
          <a:lstStyle/>
          <a:p>
            <a:pPr algn="l">
              <a:lnSpc>
                <a:spcPts val="5179"/>
              </a:lnSpc>
            </a:pPr>
            <a:r>
              <a:rPr lang="en-US" sz="3699" spc="18" dirty="0" err="1">
                <a:solidFill>
                  <a:srgbClr val="1C1C1C"/>
                </a:solidFill>
                <a:latin typeface="Open Sans Bold"/>
              </a:rPr>
              <a:t>Waarom</a:t>
            </a:r>
            <a:r>
              <a:rPr lang="en-US" sz="3699" spc="18" dirty="0">
                <a:solidFill>
                  <a:srgbClr val="1C1C1C"/>
                </a:solidFill>
                <a:latin typeface="Open Sans Bold"/>
              </a:rPr>
              <a:t> de </a:t>
            </a:r>
            <a:r>
              <a:rPr lang="en-US" sz="3699" spc="18" dirty="0" err="1">
                <a:solidFill>
                  <a:srgbClr val="1C1C1C"/>
                </a:solidFill>
                <a:latin typeface="Open Sans Bold"/>
              </a:rPr>
              <a:t>Kódigo</a:t>
            </a:r>
            <a:r>
              <a:rPr lang="en-US" sz="3699" spc="18" dirty="0">
                <a:solidFill>
                  <a:srgbClr val="1C1C1C"/>
                </a:solidFill>
                <a:latin typeface="Open Sans Bold"/>
              </a:rPr>
              <a:t> di </a:t>
            </a:r>
            <a:r>
              <a:rPr lang="en-US" sz="3699" spc="18" dirty="0" err="1">
                <a:solidFill>
                  <a:srgbClr val="1C1C1C"/>
                </a:solidFill>
                <a:latin typeface="Open Sans Bold"/>
              </a:rPr>
              <a:t>Protekshon</a:t>
            </a:r>
            <a:r>
              <a:rPr lang="en-US" sz="3699" spc="18" dirty="0">
                <a:solidFill>
                  <a:srgbClr val="1C1C1C"/>
                </a:solidFill>
                <a:latin typeface="Open Sans Bold"/>
              </a:rPr>
              <a:t> </a:t>
            </a:r>
            <a:r>
              <a:rPr lang="en-US" sz="3699" spc="18" dirty="0" err="1">
                <a:solidFill>
                  <a:srgbClr val="1C1C1C"/>
                </a:solidFill>
                <a:latin typeface="Open Sans Bold"/>
              </a:rPr>
              <a:t>gebruiken</a:t>
            </a:r>
            <a:r>
              <a:rPr lang="en-US" sz="3699" spc="18" dirty="0">
                <a:solidFill>
                  <a:srgbClr val="1C1C1C"/>
                </a:solidFill>
                <a:latin typeface="Open Sans Bold"/>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8206357" cy="1009652"/>
          </a:xfrm>
          <a:prstGeom prst="rect">
            <a:avLst/>
          </a:prstGeom>
        </p:spPr>
        <p:txBody>
          <a:bodyPr lIns="0" tIns="0" rIns="0" bIns="0" rtlCol="0" anchor="t">
            <a:spAutoFit/>
          </a:bodyPr>
          <a:lstStyle/>
          <a:p>
            <a:pPr algn="l">
              <a:lnSpc>
                <a:spcPts val="8399"/>
              </a:lnSpc>
            </a:pPr>
            <a:r>
              <a:rPr lang="en-US" sz="5999" spc="431" dirty="0">
                <a:solidFill>
                  <a:srgbClr val="FFFFFF"/>
                </a:solidFill>
                <a:latin typeface="Open Sans Bold"/>
              </a:rPr>
              <a:t>DOEL KÓDIGO DI PROTEKSHON</a:t>
            </a:r>
          </a:p>
        </p:txBody>
      </p:sp>
      <p:grpSp>
        <p:nvGrpSpPr>
          <p:cNvPr id="7" name="Group 7"/>
          <p:cNvGrpSpPr/>
          <p:nvPr/>
        </p:nvGrpSpPr>
        <p:grpSpPr>
          <a:xfrm>
            <a:off x="808890" y="2888255"/>
            <a:ext cx="5634235" cy="2917791"/>
            <a:chOff x="0" y="0"/>
            <a:chExt cx="7512313" cy="3890388"/>
          </a:xfrm>
        </p:grpSpPr>
        <p:sp>
          <p:nvSpPr>
            <p:cNvPr id="8" name="Freeform 8"/>
            <p:cNvSpPr/>
            <p:nvPr/>
          </p:nvSpPr>
          <p:spPr>
            <a:xfrm>
              <a:off x="0"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3"/>
              <a:stretch>
                <a:fillRect/>
              </a:stretch>
            </a:blipFill>
          </p:spPr>
          <p:txBody>
            <a:bodyPr/>
            <a:lstStyle/>
            <a:p>
              <a:endParaRPr lang="en-GB"/>
            </a:p>
          </p:txBody>
        </p:sp>
        <p:sp>
          <p:nvSpPr>
            <p:cNvPr id="9" name="Freeform 9"/>
            <p:cNvSpPr/>
            <p:nvPr/>
          </p:nvSpPr>
          <p:spPr>
            <a:xfrm>
              <a:off x="2024555"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4"/>
              <a:stretch>
                <a:fillRect/>
              </a:stretch>
            </a:blipFill>
          </p:spPr>
          <p:txBody>
            <a:bodyPr/>
            <a:lstStyle/>
            <a:p>
              <a:endParaRPr lang="en-GB"/>
            </a:p>
          </p:txBody>
        </p:sp>
        <p:sp>
          <p:nvSpPr>
            <p:cNvPr id="10" name="Freeform 10"/>
            <p:cNvSpPr/>
            <p:nvPr/>
          </p:nvSpPr>
          <p:spPr>
            <a:xfrm>
              <a:off x="4049110"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5"/>
              <a:stretch>
                <a:fillRect/>
              </a:stretch>
            </a:blipFill>
          </p:spPr>
          <p:txBody>
            <a:bodyPr/>
            <a:lstStyle/>
            <a:p>
              <a:endParaRPr lang="en-GB"/>
            </a:p>
          </p:txBody>
        </p:sp>
        <p:sp>
          <p:nvSpPr>
            <p:cNvPr id="11" name="Freeform 11"/>
            <p:cNvSpPr/>
            <p:nvPr/>
          </p:nvSpPr>
          <p:spPr>
            <a:xfrm>
              <a:off x="6073664" y="0"/>
              <a:ext cx="1438648" cy="3335496"/>
            </a:xfrm>
            <a:custGeom>
              <a:avLst/>
              <a:gdLst/>
              <a:ahLst/>
              <a:cxnLst/>
              <a:rect l="l" t="t" r="r" b="b"/>
              <a:pathLst>
                <a:path w="1438648" h="3335496">
                  <a:moveTo>
                    <a:pt x="0" y="0"/>
                  </a:moveTo>
                  <a:lnTo>
                    <a:pt x="1438649" y="0"/>
                  </a:lnTo>
                  <a:lnTo>
                    <a:pt x="1438649" y="3335496"/>
                  </a:lnTo>
                  <a:lnTo>
                    <a:pt x="0" y="3335496"/>
                  </a:lnTo>
                  <a:lnTo>
                    <a:pt x="0" y="0"/>
                  </a:lnTo>
                  <a:close/>
                </a:path>
              </a:pathLst>
            </a:custGeom>
            <a:blipFill>
              <a:blip r:embed="rId6"/>
              <a:stretch>
                <a:fillRect/>
              </a:stretch>
            </a:blipFill>
          </p:spPr>
          <p:txBody>
            <a:bodyPr/>
            <a:lstStyle/>
            <a:p>
              <a:endParaRPr lang="en-GB"/>
            </a:p>
          </p:txBody>
        </p:sp>
        <p:sp>
          <p:nvSpPr>
            <p:cNvPr id="12" name="TextBox 12"/>
            <p:cNvSpPr txBox="1"/>
            <p:nvPr/>
          </p:nvSpPr>
          <p:spPr>
            <a:xfrm>
              <a:off x="214547" y="3622458"/>
              <a:ext cx="841323" cy="267930"/>
            </a:xfrm>
            <a:prstGeom prst="rect">
              <a:avLst/>
            </a:prstGeom>
          </p:spPr>
          <p:txBody>
            <a:bodyPr lIns="0" tIns="0" rIns="0" bIns="0" rtlCol="0" anchor="t">
              <a:spAutoFit/>
            </a:bodyPr>
            <a:lstStyle/>
            <a:p>
              <a:pPr algn="ctr">
                <a:lnSpc>
                  <a:spcPts val="1714"/>
                </a:lnSpc>
              </a:pPr>
              <a:endParaRPr/>
            </a:p>
          </p:txBody>
        </p:sp>
      </p:grpSp>
      <p:sp>
        <p:nvSpPr>
          <p:cNvPr id="13" name="TextBox 13"/>
          <p:cNvSpPr txBox="1"/>
          <p:nvPr/>
        </p:nvSpPr>
        <p:spPr>
          <a:xfrm>
            <a:off x="7167834" y="2821580"/>
            <a:ext cx="8313309" cy="3164841"/>
          </a:xfrm>
          <a:prstGeom prst="rect">
            <a:avLst/>
          </a:prstGeom>
        </p:spPr>
        <p:txBody>
          <a:bodyPr lIns="0" tIns="0" rIns="0" bIns="0" rtlCol="0" anchor="t">
            <a:spAutoFit/>
          </a:bodyPr>
          <a:lstStyle/>
          <a:p>
            <a:pPr algn="l">
              <a:lnSpc>
                <a:spcPts val="5040"/>
              </a:lnSpc>
            </a:pPr>
            <a:r>
              <a:rPr lang="en-US" sz="3600" spc="259" dirty="0">
                <a:solidFill>
                  <a:srgbClr val="FFFFFF"/>
                </a:solidFill>
                <a:latin typeface="Open Sans"/>
              </a:rPr>
              <a:t>Het </a:t>
            </a:r>
            <a:r>
              <a:rPr lang="en-US" sz="3600" spc="259" dirty="0" err="1">
                <a:solidFill>
                  <a:srgbClr val="FFFFFF"/>
                </a:solidFill>
                <a:latin typeface="Open Sans"/>
              </a:rPr>
              <a:t>biedt</a:t>
            </a:r>
            <a:r>
              <a:rPr lang="en-US" sz="3600" spc="259" dirty="0">
                <a:solidFill>
                  <a:srgbClr val="FFFFFF"/>
                </a:solidFill>
                <a:latin typeface="Open Sans"/>
              </a:rPr>
              <a:t> </a:t>
            </a:r>
            <a:r>
              <a:rPr lang="en-US" sz="3600" spc="259" dirty="0" err="1">
                <a:solidFill>
                  <a:srgbClr val="FFFFFF"/>
                </a:solidFill>
                <a:latin typeface="Open Sans"/>
              </a:rPr>
              <a:t>een</a:t>
            </a:r>
            <a:r>
              <a:rPr lang="en-US" sz="3600" spc="259" dirty="0">
                <a:solidFill>
                  <a:srgbClr val="FFFFFF"/>
                </a:solidFill>
                <a:latin typeface="Open Sans"/>
              </a:rPr>
              <a:t> </a:t>
            </a:r>
            <a:r>
              <a:rPr lang="en-US" sz="3600" spc="259" dirty="0" err="1">
                <a:solidFill>
                  <a:srgbClr val="FFFFFF"/>
                </a:solidFill>
                <a:latin typeface="Open Sans"/>
              </a:rPr>
              <a:t>structuur</a:t>
            </a:r>
            <a:r>
              <a:rPr lang="en-US" sz="3600" spc="259" dirty="0">
                <a:solidFill>
                  <a:srgbClr val="FFFFFF"/>
                </a:solidFill>
                <a:latin typeface="Open Sans"/>
              </a:rPr>
              <a:t> </a:t>
            </a:r>
            <a:r>
              <a:rPr lang="en-US" sz="3600" spc="259" dirty="0" err="1">
                <a:solidFill>
                  <a:srgbClr val="FFFFFF"/>
                </a:solidFill>
                <a:latin typeface="Open Sans"/>
              </a:rPr>
              <a:t>en</a:t>
            </a:r>
            <a:r>
              <a:rPr lang="en-US" sz="3600" spc="259" dirty="0">
                <a:solidFill>
                  <a:srgbClr val="FFFFFF"/>
                </a:solidFill>
                <a:latin typeface="Open Sans"/>
              </a:rPr>
              <a:t> </a:t>
            </a:r>
            <a:r>
              <a:rPr lang="en-US" sz="3600" spc="259" dirty="0" err="1">
                <a:solidFill>
                  <a:srgbClr val="FFFFFF"/>
                </a:solidFill>
                <a:latin typeface="Open Sans"/>
              </a:rPr>
              <a:t>handleiding</a:t>
            </a:r>
            <a:r>
              <a:rPr lang="en-US" sz="3600" spc="259" dirty="0">
                <a:solidFill>
                  <a:srgbClr val="FFFFFF"/>
                </a:solidFill>
                <a:latin typeface="Open Sans"/>
              </a:rPr>
              <a:t> hoe om </a:t>
            </a:r>
            <a:r>
              <a:rPr lang="en-US" sz="3600" spc="259" dirty="0" err="1">
                <a:solidFill>
                  <a:srgbClr val="FFFFFF"/>
                </a:solidFill>
                <a:latin typeface="Open Sans"/>
              </a:rPr>
              <a:t>te</a:t>
            </a:r>
            <a:r>
              <a:rPr lang="en-US" sz="3600" spc="259" dirty="0">
                <a:solidFill>
                  <a:srgbClr val="FFFFFF"/>
                </a:solidFill>
                <a:latin typeface="Open Sans"/>
              </a:rPr>
              <a:t> </a:t>
            </a:r>
            <a:r>
              <a:rPr lang="en-US" sz="3600" spc="259" dirty="0" err="1">
                <a:solidFill>
                  <a:srgbClr val="FFFFFF"/>
                </a:solidFill>
                <a:latin typeface="Open Sans"/>
              </a:rPr>
              <a:t>gaan</a:t>
            </a:r>
            <a:r>
              <a:rPr lang="en-US" sz="3600" spc="259" dirty="0">
                <a:solidFill>
                  <a:srgbClr val="FFFFFF"/>
                </a:solidFill>
                <a:latin typeface="Open Sans"/>
              </a:rPr>
              <a:t> met </a:t>
            </a:r>
            <a:r>
              <a:rPr lang="en-US" sz="3600" spc="259" dirty="0" err="1">
                <a:solidFill>
                  <a:srgbClr val="FFFFFF"/>
                </a:solidFill>
                <a:latin typeface="Open Sans"/>
              </a:rPr>
              <a:t>signalen</a:t>
            </a:r>
            <a:r>
              <a:rPr lang="en-US" sz="3600" spc="259" dirty="0">
                <a:solidFill>
                  <a:srgbClr val="FFFFFF"/>
                </a:solidFill>
                <a:latin typeface="Open Sans"/>
              </a:rPr>
              <a:t> van </a:t>
            </a:r>
            <a:r>
              <a:rPr lang="en-US" sz="3600" spc="259" dirty="0" err="1">
                <a:solidFill>
                  <a:srgbClr val="FFFFFF"/>
                </a:solidFill>
                <a:latin typeface="Open Sans"/>
              </a:rPr>
              <a:t>kindermishandeling</a:t>
            </a:r>
            <a:r>
              <a:rPr lang="en-US" sz="3600" spc="259" dirty="0">
                <a:solidFill>
                  <a:srgbClr val="FFFFFF"/>
                </a:solidFill>
                <a:latin typeface="Open Sans"/>
              </a:rPr>
              <a:t> </a:t>
            </a:r>
            <a:r>
              <a:rPr lang="en-US" sz="3600" spc="259" dirty="0" err="1">
                <a:solidFill>
                  <a:srgbClr val="FFFFFF"/>
                </a:solidFill>
                <a:latin typeface="Open Sans"/>
              </a:rPr>
              <a:t>en</a:t>
            </a:r>
            <a:r>
              <a:rPr lang="en-US" sz="3600" spc="259" dirty="0">
                <a:solidFill>
                  <a:srgbClr val="FFFFFF"/>
                </a:solidFill>
                <a:latin typeface="Open Sans"/>
              </a:rPr>
              <a:t> </a:t>
            </a:r>
            <a:r>
              <a:rPr lang="en-US" sz="3600" spc="259" dirty="0" err="1">
                <a:solidFill>
                  <a:srgbClr val="FFFFFF"/>
                </a:solidFill>
                <a:latin typeface="Open Sans"/>
              </a:rPr>
              <a:t>relationeel</a:t>
            </a:r>
            <a:r>
              <a:rPr lang="en-US" sz="3600" spc="259" dirty="0">
                <a:solidFill>
                  <a:srgbClr val="FFFFFF"/>
                </a:solidFill>
                <a:latin typeface="Open Sans"/>
              </a:rPr>
              <a:t> </a:t>
            </a:r>
            <a:r>
              <a:rPr lang="en-US" sz="3600" spc="259" dirty="0" err="1">
                <a:solidFill>
                  <a:srgbClr val="FFFFFF"/>
                </a:solidFill>
                <a:latin typeface="Open Sans"/>
              </a:rPr>
              <a:t>geweld</a:t>
            </a:r>
            <a:r>
              <a:rPr lang="en-US" sz="3600" spc="259" dirty="0">
                <a:solidFill>
                  <a:srgbClr val="FFFFFF"/>
                </a:solidFill>
                <a:latin typeface="Open Sans"/>
              </a:rPr>
              <a:t> </a:t>
            </a:r>
            <a:r>
              <a:rPr lang="en-US" sz="3600" spc="259" dirty="0" err="1">
                <a:solidFill>
                  <a:srgbClr val="FFFFFF"/>
                </a:solidFill>
                <a:latin typeface="Open Sans"/>
              </a:rPr>
              <a:t>en</a:t>
            </a:r>
            <a:r>
              <a:rPr lang="en-US" sz="3600" spc="259" dirty="0">
                <a:solidFill>
                  <a:srgbClr val="FFFFFF"/>
                </a:solidFill>
                <a:latin typeface="Open Sans"/>
              </a:rPr>
              <a:t> </a:t>
            </a:r>
            <a:r>
              <a:rPr lang="en-US" sz="3600" spc="259" dirty="0" err="1">
                <a:solidFill>
                  <a:srgbClr val="FFFFFF"/>
                </a:solidFill>
                <a:latin typeface="Open Sans"/>
              </a:rPr>
              <a:t>biedt</a:t>
            </a:r>
            <a:r>
              <a:rPr lang="en-US" sz="3600" spc="259" dirty="0">
                <a:solidFill>
                  <a:srgbClr val="FFFFFF"/>
                </a:solidFill>
                <a:latin typeface="Open Sans"/>
              </a:rPr>
              <a:t> zo professionals:</a:t>
            </a:r>
          </a:p>
        </p:txBody>
      </p:sp>
      <p:sp>
        <p:nvSpPr>
          <p:cNvPr id="14" name="TextBox 14"/>
          <p:cNvSpPr txBox="1"/>
          <p:nvPr/>
        </p:nvSpPr>
        <p:spPr>
          <a:xfrm>
            <a:off x="808890" y="6458156"/>
            <a:ext cx="14520985" cy="3164841"/>
          </a:xfrm>
          <a:prstGeom prst="rect">
            <a:avLst/>
          </a:prstGeom>
        </p:spPr>
        <p:txBody>
          <a:bodyPr lIns="0" tIns="0" rIns="0" bIns="0" rtlCol="0" anchor="t">
            <a:spAutoFit/>
          </a:bodyPr>
          <a:lstStyle/>
          <a:p>
            <a:pPr marL="777240" lvl="1" indent="-388620" algn="l">
              <a:lnSpc>
                <a:spcPts val="5040"/>
              </a:lnSpc>
              <a:buFont typeface="Arial"/>
              <a:buChar char="•"/>
            </a:pPr>
            <a:r>
              <a:rPr lang="en-US" sz="3600" spc="259" dirty="0" err="1">
                <a:solidFill>
                  <a:srgbClr val="FFFFFF"/>
                </a:solidFill>
                <a:latin typeface="Open Sans Italics"/>
              </a:rPr>
              <a:t>Helderheid</a:t>
            </a:r>
            <a:r>
              <a:rPr lang="en-US" sz="3600" spc="259" dirty="0">
                <a:solidFill>
                  <a:srgbClr val="FFFFFF"/>
                </a:solidFill>
                <a:latin typeface="Open Sans Italics"/>
              </a:rPr>
              <a:t> over wat </a:t>
            </a:r>
            <a:r>
              <a:rPr lang="en-US" sz="3600" spc="259" dirty="0" err="1">
                <a:solidFill>
                  <a:srgbClr val="FFFFFF"/>
                </a:solidFill>
                <a:latin typeface="Open Sans Italics"/>
              </a:rPr>
              <a:t>te</a:t>
            </a:r>
            <a:r>
              <a:rPr lang="en-US" sz="3600" spc="259" dirty="0">
                <a:solidFill>
                  <a:srgbClr val="FFFFFF"/>
                </a:solidFill>
                <a:latin typeface="Open Sans Italics"/>
              </a:rPr>
              <a:t> </a:t>
            </a:r>
            <a:r>
              <a:rPr lang="en-US" sz="3600" spc="259" dirty="0" err="1">
                <a:solidFill>
                  <a:srgbClr val="FFFFFF"/>
                </a:solidFill>
                <a:latin typeface="Open Sans Italics"/>
              </a:rPr>
              <a:t>doen</a:t>
            </a:r>
            <a:endParaRPr lang="en-US" sz="3600" spc="259" dirty="0">
              <a:solidFill>
                <a:srgbClr val="FFFFFF"/>
              </a:solidFill>
              <a:latin typeface="Open Sans Italics"/>
            </a:endParaRPr>
          </a:p>
          <a:p>
            <a:pPr marL="777240" lvl="1" indent="-388620" algn="l">
              <a:lnSpc>
                <a:spcPts val="5040"/>
              </a:lnSpc>
              <a:buFont typeface="Arial"/>
              <a:buChar char="•"/>
            </a:pPr>
            <a:r>
              <a:rPr lang="en-US" sz="3600" spc="259" dirty="0" err="1">
                <a:solidFill>
                  <a:srgbClr val="FFFFFF"/>
                </a:solidFill>
                <a:latin typeface="Open Sans Italics"/>
              </a:rPr>
              <a:t>Handvatten</a:t>
            </a:r>
            <a:r>
              <a:rPr lang="en-US" sz="3600" spc="259" dirty="0">
                <a:solidFill>
                  <a:srgbClr val="FFFFFF"/>
                </a:solidFill>
                <a:latin typeface="Open Sans Italics"/>
              </a:rPr>
              <a:t> om op </a:t>
            </a:r>
            <a:r>
              <a:rPr lang="en-US" sz="3600" spc="259" dirty="0" err="1">
                <a:solidFill>
                  <a:srgbClr val="FFFFFF"/>
                </a:solidFill>
                <a:latin typeface="Open Sans Italics"/>
              </a:rPr>
              <a:t>een</a:t>
            </a:r>
            <a:r>
              <a:rPr lang="en-US" sz="3600" spc="259" dirty="0">
                <a:solidFill>
                  <a:srgbClr val="FFFFFF"/>
                </a:solidFill>
                <a:latin typeface="Open Sans Italics"/>
              </a:rPr>
              <a:t> </a:t>
            </a:r>
            <a:r>
              <a:rPr lang="en-US" sz="3600" spc="259" dirty="0" err="1">
                <a:solidFill>
                  <a:srgbClr val="FFFFFF"/>
                </a:solidFill>
                <a:latin typeface="Open Sans Italics"/>
              </a:rPr>
              <a:t>zorgvuldige</a:t>
            </a:r>
            <a:r>
              <a:rPr lang="en-US" sz="3600" spc="259" dirty="0">
                <a:solidFill>
                  <a:srgbClr val="FFFFFF"/>
                </a:solidFill>
                <a:latin typeface="Open Sans Italics"/>
              </a:rPr>
              <a:t> </a:t>
            </a:r>
            <a:r>
              <a:rPr lang="en-US" sz="3600" spc="259" dirty="0" err="1">
                <a:solidFill>
                  <a:srgbClr val="FFFFFF"/>
                </a:solidFill>
                <a:latin typeface="Open Sans Italics"/>
              </a:rPr>
              <a:t>manier</a:t>
            </a:r>
            <a:r>
              <a:rPr lang="en-US" sz="3600" spc="259" dirty="0">
                <a:solidFill>
                  <a:srgbClr val="FFFFFF"/>
                </a:solidFill>
                <a:latin typeface="Open Sans Italics"/>
              </a:rPr>
              <a:t> om </a:t>
            </a:r>
            <a:r>
              <a:rPr lang="en-US" sz="3600" spc="259" dirty="0" err="1">
                <a:solidFill>
                  <a:srgbClr val="FFFFFF"/>
                </a:solidFill>
                <a:latin typeface="Open Sans Italics"/>
              </a:rPr>
              <a:t>te</a:t>
            </a:r>
            <a:r>
              <a:rPr lang="en-US" sz="3600" spc="259" dirty="0">
                <a:solidFill>
                  <a:srgbClr val="FFFFFF"/>
                </a:solidFill>
                <a:latin typeface="Open Sans Italics"/>
              </a:rPr>
              <a:t> </a:t>
            </a:r>
            <a:r>
              <a:rPr lang="en-US" sz="3600" spc="259" dirty="0" err="1">
                <a:solidFill>
                  <a:srgbClr val="FFFFFF"/>
                </a:solidFill>
                <a:latin typeface="Open Sans Italics"/>
              </a:rPr>
              <a:t>gaan</a:t>
            </a:r>
            <a:r>
              <a:rPr lang="en-US" sz="3600" spc="259" dirty="0">
                <a:solidFill>
                  <a:srgbClr val="FFFFFF"/>
                </a:solidFill>
                <a:latin typeface="Open Sans Italics"/>
              </a:rPr>
              <a:t> met </a:t>
            </a:r>
            <a:r>
              <a:rPr lang="en-US" sz="3600" spc="259" dirty="0" err="1">
                <a:solidFill>
                  <a:srgbClr val="FFFFFF"/>
                </a:solidFill>
                <a:latin typeface="Open Sans Italics"/>
              </a:rPr>
              <a:t>betrokkenen</a:t>
            </a:r>
            <a:endParaRPr lang="en-US" sz="3600" spc="259" dirty="0">
              <a:solidFill>
                <a:srgbClr val="FFFFFF"/>
              </a:solidFill>
              <a:latin typeface="Open Sans Italics"/>
            </a:endParaRPr>
          </a:p>
          <a:p>
            <a:pPr marL="777240" lvl="1" indent="-388620" algn="l">
              <a:lnSpc>
                <a:spcPts val="5040"/>
              </a:lnSpc>
              <a:buFont typeface="Arial"/>
              <a:buChar char="•"/>
            </a:pPr>
            <a:r>
              <a:rPr lang="en-US" sz="3600" spc="259" dirty="0" err="1">
                <a:solidFill>
                  <a:srgbClr val="FFFFFF"/>
                </a:solidFill>
                <a:latin typeface="Open Sans Italics"/>
              </a:rPr>
              <a:t>Ondersteuning</a:t>
            </a:r>
            <a:r>
              <a:rPr lang="en-US" sz="3600" spc="259" dirty="0">
                <a:solidFill>
                  <a:srgbClr val="FFFFFF"/>
                </a:solidFill>
                <a:latin typeface="Open Sans Italics"/>
              </a:rPr>
              <a:t> om </a:t>
            </a:r>
            <a:r>
              <a:rPr lang="en-US" sz="3600" spc="259" dirty="0" err="1">
                <a:solidFill>
                  <a:srgbClr val="FFFFFF"/>
                </a:solidFill>
                <a:latin typeface="Open Sans Italics"/>
              </a:rPr>
              <a:t>een</a:t>
            </a:r>
            <a:r>
              <a:rPr lang="en-US" sz="3600" spc="259" dirty="0">
                <a:solidFill>
                  <a:srgbClr val="FFFFFF"/>
                </a:solidFill>
                <a:latin typeface="Open Sans Italics"/>
              </a:rPr>
              <a:t> </a:t>
            </a:r>
            <a:r>
              <a:rPr lang="en-US" sz="3600" spc="259" dirty="0" err="1">
                <a:solidFill>
                  <a:srgbClr val="FFFFFF"/>
                </a:solidFill>
                <a:latin typeface="Open Sans Italics"/>
              </a:rPr>
              <a:t>weloverwogen</a:t>
            </a:r>
            <a:r>
              <a:rPr lang="en-US" sz="3600" spc="259" dirty="0">
                <a:solidFill>
                  <a:srgbClr val="FFFFFF"/>
                </a:solidFill>
                <a:latin typeface="Open Sans Italics"/>
              </a:rPr>
              <a:t> </a:t>
            </a:r>
            <a:r>
              <a:rPr lang="en-US" sz="3600" spc="259" dirty="0" err="1">
                <a:solidFill>
                  <a:srgbClr val="FFFFFF"/>
                </a:solidFill>
                <a:latin typeface="Open Sans Italics"/>
              </a:rPr>
              <a:t>keuze</a:t>
            </a:r>
            <a:r>
              <a:rPr lang="en-US" sz="3600" spc="259" dirty="0">
                <a:solidFill>
                  <a:srgbClr val="FFFFFF"/>
                </a:solidFill>
                <a:latin typeface="Open Sans Italics"/>
              </a:rPr>
              <a:t> </a:t>
            </a:r>
            <a:r>
              <a:rPr lang="en-US" sz="3600" spc="259" dirty="0" err="1">
                <a:solidFill>
                  <a:srgbClr val="FFFFFF"/>
                </a:solidFill>
                <a:latin typeface="Open Sans Italics"/>
              </a:rPr>
              <a:t>te</a:t>
            </a:r>
            <a:r>
              <a:rPr lang="en-US" sz="3600" spc="259" dirty="0">
                <a:solidFill>
                  <a:srgbClr val="FFFFFF"/>
                </a:solidFill>
                <a:latin typeface="Open Sans Italics"/>
              </a:rPr>
              <a:t> </a:t>
            </a:r>
            <a:r>
              <a:rPr lang="en-US" sz="3600" spc="259" dirty="0" err="1">
                <a:solidFill>
                  <a:srgbClr val="FFFFFF"/>
                </a:solidFill>
                <a:latin typeface="Open Sans Italics"/>
              </a:rPr>
              <a:t>maken</a:t>
            </a:r>
            <a:r>
              <a:rPr lang="en-US" sz="3600" spc="259" dirty="0">
                <a:solidFill>
                  <a:srgbClr val="FFFFFF"/>
                </a:solidFill>
                <a:latin typeface="Open Sans Italics"/>
              </a:rPr>
              <a:t> </a:t>
            </a:r>
            <a:r>
              <a:rPr lang="en-US" sz="3600" spc="259" dirty="0" err="1">
                <a:solidFill>
                  <a:srgbClr val="FFFFFF"/>
                </a:solidFill>
                <a:latin typeface="Open Sans Italics"/>
              </a:rPr>
              <a:t>voor</a:t>
            </a:r>
            <a:r>
              <a:rPr lang="en-US" sz="3600" spc="259" dirty="0">
                <a:solidFill>
                  <a:srgbClr val="FFFFFF"/>
                </a:solidFill>
                <a:latin typeface="Open Sans Italics"/>
              </a:rPr>
              <a:t> </a:t>
            </a:r>
            <a:r>
              <a:rPr lang="en-US" sz="3600" spc="259" dirty="0" err="1">
                <a:solidFill>
                  <a:srgbClr val="FFFFFF"/>
                </a:solidFill>
                <a:latin typeface="Open Sans Italics"/>
              </a:rPr>
              <a:t>wel</a:t>
            </a:r>
            <a:r>
              <a:rPr lang="en-US" sz="3600" spc="259" dirty="0">
                <a:solidFill>
                  <a:srgbClr val="FFFFFF"/>
                </a:solidFill>
                <a:latin typeface="Open Sans Italics"/>
              </a:rPr>
              <a:t> of </a:t>
            </a:r>
            <a:r>
              <a:rPr lang="en-US" sz="3600" spc="259" dirty="0" err="1">
                <a:solidFill>
                  <a:srgbClr val="FFFFFF"/>
                </a:solidFill>
                <a:latin typeface="Open Sans Italics"/>
              </a:rPr>
              <a:t>niet</a:t>
            </a:r>
            <a:r>
              <a:rPr lang="en-US" sz="3600" spc="259" dirty="0">
                <a:solidFill>
                  <a:srgbClr val="FFFFFF"/>
                </a:solidFill>
                <a:latin typeface="Open Sans Italics"/>
              </a:rPr>
              <a:t> </a:t>
            </a:r>
            <a:r>
              <a:rPr lang="en-US" sz="3600" spc="259" dirty="0" err="1">
                <a:solidFill>
                  <a:srgbClr val="FFFFFF"/>
                </a:solidFill>
                <a:latin typeface="Open Sans Italics"/>
              </a:rPr>
              <a:t>melden</a:t>
            </a:r>
            <a:r>
              <a:rPr lang="en-US" sz="3600" spc="259" dirty="0">
                <a:solidFill>
                  <a:srgbClr val="FFFFFF"/>
                </a:solidFill>
                <a:latin typeface="Open Sans Italics"/>
              </a:rPr>
              <a:t> </a:t>
            </a:r>
            <a:r>
              <a:rPr lang="en-US" sz="3600" spc="259" dirty="0" err="1">
                <a:solidFill>
                  <a:srgbClr val="FFFFFF"/>
                </a:solidFill>
                <a:latin typeface="Open Sans Italics"/>
              </a:rPr>
              <a:t>bij</a:t>
            </a:r>
            <a:r>
              <a:rPr lang="en-US" sz="3600" spc="259" dirty="0">
                <a:solidFill>
                  <a:srgbClr val="FFFFFF"/>
                </a:solidFill>
                <a:latin typeface="Open Sans Italics"/>
              </a:rPr>
              <a:t> </a:t>
            </a:r>
            <a:r>
              <a:rPr lang="en-US" sz="3600" spc="259" dirty="0" err="1">
                <a:solidFill>
                  <a:srgbClr val="FFFFFF"/>
                </a:solidFill>
                <a:latin typeface="Open Sans Italics"/>
              </a:rPr>
              <a:t>ProtehaMi</a:t>
            </a:r>
            <a:endParaRPr lang="en-US" sz="3600" spc="259" dirty="0">
              <a:solidFill>
                <a:srgbClr val="FFFFFF"/>
              </a:solidFill>
              <a:latin typeface="Open Sans Itali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22778" y="5430153"/>
            <a:ext cx="18538119" cy="3057887"/>
          </a:xfrm>
          <a:custGeom>
            <a:avLst/>
            <a:gdLst/>
            <a:ahLst/>
            <a:cxnLst/>
            <a:rect l="l" t="t" r="r" b="b"/>
            <a:pathLst>
              <a:path w="18288000" h="3057887">
                <a:moveTo>
                  <a:pt x="0" y="0"/>
                </a:moveTo>
                <a:lnTo>
                  <a:pt x="18288000" y="0"/>
                </a:lnTo>
                <a:lnTo>
                  <a:pt x="18288000" y="3057887"/>
                </a:lnTo>
                <a:lnTo>
                  <a:pt x="0" y="3057887"/>
                </a:lnTo>
                <a:lnTo>
                  <a:pt x="0" y="0"/>
                </a:lnTo>
                <a:close/>
              </a:path>
            </a:pathLst>
          </a:custGeom>
          <a:blipFill>
            <a:blip r:embed="rId2">
              <a:alphaModFix amt="51000"/>
            </a:blip>
            <a:stretch>
              <a:fillRect l="-41716" t="-66021" r="-10133"/>
            </a:stretch>
          </a:blipFill>
        </p:spPr>
        <p:txBody>
          <a:bodyPr/>
          <a:lstStyle/>
          <a:p>
            <a:endParaRPr lang="en-GB"/>
          </a:p>
        </p:txBody>
      </p:sp>
      <p:sp>
        <p:nvSpPr>
          <p:cNvPr id="6" name="Freeform 6"/>
          <p:cNvSpPr/>
          <p:nvPr/>
        </p:nvSpPr>
        <p:spPr>
          <a:xfrm>
            <a:off x="1028700"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3"/>
            <a:stretch>
              <a:fillRect/>
            </a:stretch>
          </a:blipFill>
        </p:spPr>
        <p:txBody>
          <a:bodyPr/>
          <a:lstStyle/>
          <a:p>
            <a:endParaRPr lang="en-GB"/>
          </a:p>
        </p:txBody>
      </p:sp>
      <p:sp>
        <p:nvSpPr>
          <p:cNvPr id="7" name="Freeform 7"/>
          <p:cNvSpPr/>
          <p:nvPr/>
        </p:nvSpPr>
        <p:spPr>
          <a:xfrm>
            <a:off x="3733522" y="4031790"/>
            <a:ext cx="1922046" cy="4456250"/>
          </a:xfrm>
          <a:custGeom>
            <a:avLst/>
            <a:gdLst/>
            <a:ahLst/>
            <a:cxnLst/>
            <a:rect l="l" t="t" r="r" b="b"/>
            <a:pathLst>
              <a:path w="1922046" h="4456250">
                <a:moveTo>
                  <a:pt x="0" y="0"/>
                </a:moveTo>
                <a:lnTo>
                  <a:pt x="1922045" y="0"/>
                </a:lnTo>
                <a:lnTo>
                  <a:pt x="1922045" y="4456250"/>
                </a:lnTo>
                <a:lnTo>
                  <a:pt x="0" y="4456250"/>
                </a:lnTo>
                <a:lnTo>
                  <a:pt x="0" y="0"/>
                </a:lnTo>
                <a:close/>
              </a:path>
            </a:pathLst>
          </a:custGeom>
          <a:blipFill>
            <a:blip r:embed="rId4"/>
            <a:stretch>
              <a:fillRect/>
            </a:stretch>
          </a:blipFill>
        </p:spPr>
        <p:txBody>
          <a:bodyPr/>
          <a:lstStyle/>
          <a:p>
            <a:endParaRPr lang="en-GB"/>
          </a:p>
        </p:txBody>
      </p:sp>
      <p:sp>
        <p:nvSpPr>
          <p:cNvPr id="8" name="Freeform 8"/>
          <p:cNvSpPr/>
          <p:nvPr/>
        </p:nvSpPr>
        <p:spPr>
          <a:xfrm>
            <a:off x="6438343"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5"/>
            <a:stretch>
              <a:fillRect/>
            </a:stretch>
          </a:blipFill>
        </p:spPr>
        <p:txBody>
          <a:bodyPr/>
          <a:lstStyle/>
          <a:p>
            <a:endParaRPr lang="en-GB"/>
          </a:p>
        </p:txBody>
      </p:sp>
      <p:sp>
        <p:nvSpPr>
          <p:cNvPr id="9" name="Freeform 9"/>
          <p:cNvSpPr/>
          <p:nvPr/>
        </p:nvSpPr>
        <p:spPr>
          <a:xfrm>
            <a:off x="9143165"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6"/>
            <a:stretch>
              <a:fillRect/>
            </a:stretch>
          </a:blipFill>
        </p:spPr>
        <p:txBody>
          <a:bodyPr/>
          <a:lstStyle/>
          <a:p>
            <a:endParaRPr lang="en-GB"/>
          </a:p>
        </p:txBody>
      </p:sp>
      <p:grpSp>
        <p:nvGrpSpPr>
          <p:cNvPr id="10" name="Group 10"/>
          <p:cNvGrpSpPr/>
          <p:nvPr/>
        </p:nvGrpSpPr>
        <p:grpSpPr>
          <a:xfrm>
            <a:off x="-250119" y="8488040"/>
            <a:ext cx="18690520" cy="1951360"/>
            <a:chOff x="0" y="0"/>
            <a:chExt cx="4882467" cy="513938"/>
          </a:xfrm>
        </p:grpSpPr>
        <p:sp>
          <p:nvSpPr>
            <p:cNvPr id="11" name="Freeform 11"/>
            <p:cNvSpPr/>
            <p:nvPr/>
          </p:nvSpPr>
          <p:spPr>
            <a:xfrm>
              <a:off x="0" y="0"/>
              <a:ext cx="4882467" cy="513938"/>
            </a:xfrm>
            <a:custGeom>
              <a:avLst/>
              <a:gdLst/>
              <a:ahLst/>
              <a:cxnLst/>
              <a:rect l="l" t="t" r="r" b="b"/>
              <a:pathLst>
                <a:path w="4882467" h="513938">
                  <a:moveTo>
                    <a:pt x="0" y="0"/>
                  </a:moveTo>
                  <a:lnTo>
                    <a:pt x="4882467" y="0"/>
                  </a:lnTo>
                  <a:lnTo>
                    <a:pt x="4882467" y="513938"/>
                  </a:lnTo>
                  <a:lnTo>
                    <a:pt x="0" y="513938"/>
                  </a:lnTo>
                  <a:close/>
                </a:path>
              </a:pathLst>
            </a:custGeom>
            <a:solidFill>
              <a:srgbClr val="EA733D"/>
            </a:solidFill>
          </p:spPr>
          <p:txBody>
            <a:bodyPr/>
            <a:lstStyle/>
            <a:p>
              <a:endParaRPr lang="en-GB"/>
            </a:p>
          </p:txBody>
        </p:sp>
        <p:sp>
          <p:nvSpPr>
            <p:cNvPr id="12" name="TextBox 12"/>
            <p:cNvSpPr txBox="1"/>
            <p:nvPr/>
          </p:nvSpPr>
          <p:spPr>
            <a:xfrm>
              <a:off x="0" y="-47625"/>
              <a:ext cx="4882467" cy="561563"/>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365855" y="0"/>
            <a:ext cx="7922145" cy="4812703"/>
          </a:xfrm>
          <a:custGeom>
            <a:avLst/>
            <a:gdLst/>
            <a:ahLst/>
            <a:cxnLst/>
            <a:rect l="l" t="t" r="r" b="b"/>
            <a:pathLst>
              <a:path w="7922145" h="4812703">
                <a:moveTo>
                  <a:pt x="0" y="0"/>
                </a:moveTo>
                <a:lnTo>
                  <a:pt x="7922145" y="0"/>
                </a:lnTo>
                <a:lnTo>
                  <a:pt x="7922145" y="4812703"/>
                </a:lnTo>
                <a:lnTo>
                  <a:pt x="0" y="48127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TextBox 14"/>
          <p:cNvSpPr txBox="1"/>
          <p:nvPr/>
        </p:nvSpPr>
        <p:spPr>
          <a:xfrm>
            <a:off x="11892079" y="1289048"/>
            <a:ext cx="5690559" cy="1287149"/>
          </a:xfrm>
          <a:prstGeom prst="rect">
            <a:avLst/>
          </a:prstGeom>
        </p:spPr>
        <p:txBody>
          <a:bodyPr lIns="0" tIns="0" rIns="0" bIns="0" rtlCol="0" anchor="t">
            <a:spAutoFit/>
          </a:bodyPr>
          <a:lstStyle/>
          <a:p>
            <a:pPr algn="l">
              <a:lnSpc>
                <a:spcPts val="5179"/>
              </a:lnSpc>
            </a:pPr>
            <a:r>
              <a:rPr lang="en-US" sz="3699" spc="18" dirty="0">
                <a:solidFill>
                  <a:srgbClr val="1C1C1C"/>
                </a:solidFill>
                <a:latin typeface="Open Sans Bold"/>
              </a:rPr>
              <a:t>Wie </a:t>
            </a:r>
            <a:r>
              <a:rPr lang="en-US" sz="3699" spc="18" dirty="0" err="1">
                <a:solidFill>
                  <a:srgbClr val="1C1C1C"/>
                </a:solidFill>
                <a:latin typeface="Open Sans Bold"/>
              </a:rPr>
              <a:t>werkt</a:t>
            </a:r>
            <a:r>
              <a:rPr lang="en-US" sz="3699" spc="18" dirty="0">
                <a:solidFill>
                  <a:srgbClr val="1C1C1C"/>
                </a:solidFill>
                <a:latin typeface="Open Sans Bold"/>
              </a:rPr>
              <a:t> met de</a:t>
            </a:r>
          </a:p>
          <a:p>
            <a:pPr algn="l">
              <a:lnSpc>
                <a:spcPts val="5179"/>
              </a:lnSpc>
            </a:pPr>
            <a:r>
              <a:rPr lang="en-US" sz="3699" spc="18" dirty="0" err="1">
                <a:solidFill>
                  <a:srgbClr val="1C1C1C"/>
                </a:solidFill>
                <a:latin typeface="Open Sans Bold"/>
              </a:rPr>
              <a:t>Kódigo</a:t>
            </a:r>
            <a:r>
              <a:rPr lang="en-US" sz="3699" spc="18" dirty="0">
                <a:solidFill>
                  <a:srgbClr val="1C1C1C"/>
                </a:solidFill>
                <a:latin typeface="Open Sans Bold"/>
              </a:rPr>
              <a:t> di </a:t>
            </a:r>
            <a:r>
              <a:rPr lang="en-US" sz="3699" spc="18" dirty="0" err="1">
                <a:solidFill>
                  <a:srgbClr val="1C1C1C"/>
                </a:solidFill>
                <a:latin typeface="Open Sans Bold"/>
              </a:rPr>
              <a:t>Protekshon</a:t>
            </a:r>
            <a:r>
              <a:rPr lang="en-US" sz="3699" spc="18" dirty="0">
                <a:solidFill>
                  <a:srgbClr val="1C1C1C"/>
                </a:solidFill>
                <a:latin typeface="Open Sans Bold"/>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08890" y="2888255"/>
            <a:ext cx="5634235" cy="2917791"/>
            <a:chOff x="0" y="0"/>
            <a:chExt cx="7512313" cy="3890388"/>
          </a:xfrm>
        </p:grpSpPr>
        <p:sp>
          <p:nvSpPr>
            <p:cNvPr id="7" name="Freeform 7"/>
            <p:cNvSpPr/>
            <p:nvPr/>
          </p:nvSpPr>
          <p:spPr>
            <a:xfrm>
              <a:off x="0"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3"/>
              <a:stretch>
                <a:fillRect/>
              </a:stretch>
            </a:blipFill>
          </p:spPr>
          <p:txBody>
            <a:bodyPr/>
            <a:lstStyle/>
            <a:p>
              <a:endParaRPr lang="en-GB"/>
            </a:p>
          </p:txBody>
        </p:sp>
        <p:sp>
          <p:nvSpPr>
            <p:cNvPr id="8" name="Freeform 8"/>
            <p:cNvSpPr/>
            <p:nvPr/>
          </p:nvSpPr>
          <p:spPr>
            <a:xfrm>
              <a:off x="2024555"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4"/>
              <a:stretch>
                <a:fillRect/>
              </a:stretch>
            </a:blipFill>
          </p:spPr>
          <p:txBody>
            <a:bodyPr/>
            <a:lstStyle/>
            <a:p>
              <a:endParaRPr lang="en-GB"/>
            </a:p>
          </p:txBody>
        </p:sp>
        <p:sp>
          <p:nvSpPr>
            <p:cNvPr id="9" name="Freeform 9"/>
            <p:cNvSpPr/>
            <p:nvPr/>
          </p:nvSpPr>
          <p:spPr>
            <a:xfrm>
              <a:off x="4049110"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5"/>
              <a:stretch>
                <a:fillRect/>
              </a:stretch>
            </a:blipFill>
          </p:spPr>
          <p:txBody>
            <a:bodyPr/>
            <a:lstStyle/>
            <a:p>
              <a:endParaRPr lang="en-GB"/>
            </a:p>
          </p:txBody>
        </p:sp>
        <p:sp>
          <p:nvSpPr>
            <p:cNvPr id="10" name="Freeform 10"/>
            <p:cNvSpPr/>
            <p:nvPr/>
          </p:nvSpPr>
          <p:spPr>
            <a:xfrm>
              <a:off x="6073664" y="0"/>
              <a:ext cx="1438648" cy="3335496"/>
            </a:xfrm>
            <a:custGeom>
              <a:avLst/>
              <a:gdLst/>
              <a:ahLst/>
              <a:cxnLst/>
              <a:rect l="l" t="t" r="r" b="b"/>
              <a:pathLst>
                <a:path w="1438648" h="3335496">
                  <a:moveTo>
                    <a:pt x="0" y="0"/>
                  </a:moveTo>
                  <a:lnTo>
                    <a:pt x="1438649" y="0"/>
                  </a:lnTo>
                  <a:lnTo>
                    <a:pt x="1438649" y="3335496"/>
                  </a:lnTo>
                  <a:lnTo>
                    <a:pt x="0" y="3335496"/>
                  </a:lnTo>
                  <a:lnTo>
                    <a:pt x="0" y="0"/>
                  </a:lnTo>
                  <a:close/>
                </a:path>
              </a:pathLst>
            </a:custGeom>
            <a:blipFill>
              <a:blip r:embed="rId6"/>
              <a:stretch>
                <a:fillRect/>
              </a:stretch>
            </a:blipFill>
          </p:spPr>
          <p:txBody>
            <a:bodyPr/>
            <a:lstStyle/>
            <a:p>
              <a:endParaRPr lang="en-GB"/>
            </a:p>
          </p:txBody>
        </p:sp>
        <p:sp>
          <p:nvSpPr>
            <p:cNvPr id="11" name="TextBox 11"/>
            <p:cNvSpPr txBox="1"/>
            <p:nvPr/>
          </p:nvSpPr>
          <p:spPr>
            <a:xfrm>
              <a:off x="214547" y="3622458"/>
              <a:ext cx="841323" cy="267930"/>
            </a:xfrm>
            <a:prstGeom prst="rect">
              <a:avLst/>
            </a:prstGeom>
          </p:spPr>
          <p:txBody>
            <a:bodyPr lIns="0" tIns="0" rIns="0" bIns="0" rtlCol="0" anchor="t">
              <a:spAutoFit/>
            </a:bodyPr>
            <a:lstStyle/>
            <a:p>
              <a:pPr algn="ctr">
                <a:lnSpc>
                  <a:spcPts val="1714"/>
                </a:lnSpc>
              </a:pPr>
              <a:endParaRPr/>
            </a:p>
          </p:txBody>
        </p:sp>
      </p:grpSp>
      <p:sp>
        <p:nvSpPr>
          <p:cNvPr id="12" name="Freeform 12"/>
          <p:cNvSpPr/>
          <p:nvPr/>
        </p:nvSpPr>
        <p:spPr>
          <a:xfrm>
            <a:off x="6755391" y="2888255"/>
            <a:ext cx="1104066" cy="2559770"/>
          </a:xfrm>
          <a:custGeom>
            <a:avLst/>
            <a:gdLst/>
            <a:ahLst/>
            <a:cxnLst/>
            <a:rect l="l" t="t" r="r" b="b"/>
            <a:pathLst>
              <a:path w="1104066" h="2559770">
                <a:moveTo>
                  <a:pt x="0" y="0"/>
                </a:moveTo>
                <a:lnTo>
                  <a:pt x="1104066" y="0"/>
                </a:lnTo>
                <a:lnTo>
                  <a:pt x="1104066" y="2559770"/>
                </a:lnTo>
                <a:lnTo>
                  <a:pt x="0" y="2559770"/>
                </a:lnTo>
                <a:lnTo>
                  <a:pt x="0" y="0"/>
                </a:lnTo>
                <a:close/>
              </a:path>
            </a:pathLst>
          </a:custGeom>
          <a:blipFill>
            <a:blip r:embed="rId7"/>
            <a:stretch>
              <a:fillRect/>
            </a:stretch>
          </a:blipFill>
        </p:spPr>
        <p:txBody>
          <a:bodyPr/>
          <a:lstStyle/>
          <a:p>
            <a:endParaRPr lang="en-GB"/>
          </a:p>
        </p:txBody>
      </p:sp>
      <p:sp>
        <p:nvSpPr>
          <p:cNvPr id="13" name="TextBox 13"/>
          <p:cNvSpPr txBox="1"/>
          <p:nvPr/>
        </p:nvSpPr>
        <p:spPr>
          <a:xfrm>
            <a:off x="1028700" y="923925"/>
            <a:ext cx="18206357" cy="1006494"/>
          </a:xfrm>
          <a:prstGeom prst="rect">
            <a:avLst/>
          </a:prstGeom>
        </p:spPr>
        <p:txBody>
          <a:bodyPr lIns="0" tIns="0" rIns="0" bIns="0" rtlCol="0" anchor="t">
            <a:spAutoFit/>
          </a:bodyPr>
          <a:lstStyle/>
          <a:p>
            <a:pPr algn="l">
              <a:lnSpc>
                <a:spcPts val="8399"/>
              </a:lnSpc>
            </a:pPr>
            <a:r>
              <a:rPr lang="en-US" sz="5999" spc="431" dirty="0">
                <a:solidFill>
                  <a:srgbClr val="FFFFFF"/>
                </a:solidFill>
                <a:latin typeface="Open Sans Bold"/>
              </a:rPr>
              <a:t>DE KÓDIGO DI PROTEKSHON:</a:t>
            </a:r>
          </a:p>
        </p:txBody>
      </p:sp>
      <p:sp>
        <p:nvSpPr>
          <p:cNvPr id="14" name="TextBox 14"/>
          <p:cNvSpPr txBox="1"/>
          <p:nvPr/>
        </p:nvSpPr>
        <p:spPr>
          <a:xfrm>
            <a:off x="9144000" y="3189923"/>
            <a:ext cx="6432598" cy="2523640"/>
          </a:xfrm>
          <a:prstGeom prst="rect">
            <a:avLst/>
          </a:prstGeom>
        </p:spPr>
        <p:txBody>
          <a:bodyPr wrap="square" lIns="0" tIns="0" rIns="0" bIns="0" rtlCol="0" anchor="t">
            <a:spAutoFit/>
          </a:bodyPr>
          <a:lstStyle/>
          <a:p>
            <a:pPr algn="l">
              <a:lnSpc>
                <a:spcPts val="5040"/>
              </a:lnSpc>
            </a:pPr>
            <a:r>
              <a:rPr lang="en-US" sz="3600" spc="259" dirty="0">
                <a:solidFill>
                  <a:srgbClr val="FFFFFF"/>
                </a:solidFill>
                <a:latin typeface="Open Sans Italics"/>
              </a:rPr>
              <a:t>Is er </a:t>
            </a:r>
            <a:r>
              <a:rPr lang="en-US" sz="3600" spc="259" dirty="0" err="1">
                <a:solidFill>
                  <a:srgbClr val="FFFFFF"/>
                </a:solidFill>
                <a:latin typeface="Open Sans Italics"/>
              </a:rPr>
              <a:t>voor</a:t>
            </a:r>
            <a:r>
              <a:rPr lang="en-US" sz="3600" spc="259" dirty="0">
                <a:solidFill>
                  <a:srgbClr val="FFFFFF"/>
                </a:solidFill>
                <a:latin typeface="Open Sans Italics"/>
              </a:rPr>
              <a:t> </a:t>
            </a:r>
            <a:r>
              <a:rPr lang="en-US" sz="3600" spc="259" dirty="0" err="1">
                <a:solidFill>
                  <a:srgbClr val="FFFFFF"/>
                </a:solidFill>
                <a:latin typeface="Open Sans Italics"/>
              </a:rPr>
              <a:t>elke</a:t>
            </a:r>
            <a:r>
              <a:rPr lang="en-US" sz="3600" spc="259" dirty="0">
                <a:solidFill>
                  <a:srgbClr val="FFFFFF"/>
                </a:solidFill>
                <a:latin typeface="Open Sans Italics"/>
              </a:rPr>
              <a:t> professional die </a:t>
            </a:r>
            <a:r>
              <a:rPr lang="en-US" sz="3600" spc="259" dirty="0" err="1">
                <a:solidFill>
                  <a:srgbClr val="FFFFFF"/>
                </a:solidFill>
                <a:latin typeface="Open Sans Italics"/>
              </a:rPr>
              <a:t>werkt</a:t>
            </a:r>
            <a:r>
              <a:rPr lang="en-US" sz="3600" spc="259" dirty="0">
                <a:solidFill>
                  <a:srgbClr val="FFFFFF"/>
                </a:solidFill>
                <a:latin typeface="Open Sans Italics"/>
              </a:rPr>
              <a:t> met </a:t>
            </a:r>
            <a:r>
              <a:rPr lang="en-US" sz="3600" spc="259" dirty="0" err="1">
                <a:solidFill>
                  <a:srgbClr val="FFFFFF"/>
                </a:solidFill>
                <a:latin typeface="Open Sans Italics"/>
              </a:rPr>
              <a:t>kinderen</a:t>
            </a:r>
            <a:r>
              <a:rPr lang="en-US" sz="3600" spc="259" dirty="0">
                <a:solidFill>
                  <a:srgbClr val="FFFFFF"/>
                </a:solidFill>
                <a:latin typeface="Open Sans Italics"/>
              </a:rPr>
              <a:t> of </a:t>
            </a:r>
            <a:r>
              <a:rPr lang="en-US" sz="3600" spc="259" dirty="0" err="1">
                <a:solidFill>
                  <a:srgbClr val="FFFFFF"/>
                </a:solidFill>
                <a:latin typeface="Open Sans Italics"/>
              </a:rPr>
              <a:t>volwassenen</a:t>
            </a:r>
            <a:r>
              <a:rPr lang="en-US" sz="3600" spc="259" dirty="0">
                <a:solidFill>
                  <a:srgbClr val="FFFFFF"/>
                </a:solidFill>
                <a:latin typeface="Open Sans Italics"/>
              </a:rPr>
              <a:t> </a:t>
            </a:r>
            <a:r>
              <a:rPr lang="en-US" sz="3600" spc="259" dirty="0" err="1">
                <a:solidFill>
                  <a:srgbClr val="FFFFFF"/>
                </a:solidFill>
                <a:latin typeface="Open Sans Italics"/>
              </a:rPr>
              <a:t>binnen</a:t>
            </a:r>
            <a:r>
              <a:rPr lang="en-US" sz="3600" spc="259" dirty="0">
                <a:solidFill>
                  <a:srgbClr val="FFFFFF"/>
                </a:solidFill>
                <a:latin typeface="Open Sans Italics"/>
              </a:rPr>
              <a:t> de </a:t>
            </a:r>
            <a:r>
              <a:rPr lang="en-US" sz="3600" spc="259" dirty="0" err="1">
                <a:solidFill>
                  <a:srgbClr val="FFFFFF"/>
                </a:solidFill>
                <a:latin typeface="Open Sans Italics"/>
              </a:rPr>
              <a:t>volgende</a:t>
            </a:r>
            <a:r>
              <a:rPr lang="en-US" sz="3600" spc="259" dirty="0">
                <a:solidFill>
                  <a:srgbClr val="FFFFFF"/>
                </a:solidFill>
                <a:latin typeface="Open Sans Italics"/>
              </a:rPr>
              <a:t> </a:t>
            </a:r>
            <a:r>
              <a:rPr lang="en-US" sz="3600" spc="259" dirty="0" err="1">
                <a:solidFill>
                  <a:srgbClr val="FFFFFF"/>
                </a:solidFill>
                <a:latin typeface="Open Sans Italics"/>
              </a:rPr>
              <a:t>sectoren</a:t>
            </a:r>
            <a:r>
              <a:rPr lang="en-US" sz="3600" spc="259" dirty="0">
                <a:solidFill>
                  <a:srgbClr val="FFFFFF"/>
                </a:solidFill>
                <a:latin typeface="Open Sans Italics"/>
              </a:rPr>
              <a:t>: </a:t>
            </a:r>
          </a:p>
        </p:txBody>
      </p:sp>
      <p:sp>
        <p:nvSpPr>
          <p:cNvPr id="15" name="TextBox 15"/>
          <p:cNvSpPr txBox="1"/>
          <p:nvPr/>
        </p:nvSpPr>
        <p:spPr>
          <a:xfrm>
            <a:off x="808890" y="6458156"/>
            <a:ext cx="14520985" cy="3164841"/>
          </a:xfrm>
          <a:prstGeom prst="rect">
            <a:avLst/>
          </a:prstGeom>
        </p:spPr>
        <p:txBody>
          <a:bodyPr lIns="0" tIns="0" rIns="0" bIns="0" rtlCol="0" anchor="t">
            <a:spAutoFit/>
          </a:bodyPr>
          <a:lstStyle/>
          <a:p>
            <a:pPr marL="777240" lvl="1" indent="-388620" algn="l">
              <a:lnSpc>
                <a:spcPts val="5040"/>
              </a:lnSpc>
              <a:buFont typeface="Arial"/>
              <a:buChar char="•"/>
            </a:pPr>
            <a:r>
              <a:rPr lang="en-US" sz="3600" spc="259" dirty="0" err="1">
                <a:solidFill>
                  <a:srgbClr val="FFFFFF"/>
                </a:solidFill>
                <a:latin typeface="Open Sans"/>
              </a:rPr>
              <a:t>Gezondheid</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Onderwijs</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a:solidFill>
                  <a:srgbClr val="FFFFFF"/>
                </a:solidFill>
                <a:latin typeface="Open Sans"/>
              </a:rPr>
              <a:t>Kinder- </a:t>
            </a:r>
            <a:r>
              <a:rPr lang="en-US" sz="3600" spc="259" dirty="0" err="1">
                <a:solidFill>
                  <a:srgbClr val="FFFFFF"/>
                </a:solidFill>
                <a:latin typeface="Open Sans"/>
              </a:rPr>
              <a:t>en</a:t>
            </a:r>
            <a:r>
              <a:rPr lang="en-US" sz="3600" spc="259" dirty="0">
                <a:solidFill>
                  <a:srgbClr val="FFFFFF"/>
                </a:solidFill>
                <a:latin typeface="Open Sans"/>
              </a:rPr>
              <a:t> </a:t>
            </a:r>
            <a:r>
              <a:rPr lang="en-US" sz="3600" spc="259" dirty="0" err="1">
                <a:solidFill>
                  <a:srgbClr val="FFFFFF"/>
                </a:solidFill>
                <a:latin typeface="Open Sans"/>
              </a:rPr>
              <a:t>naschoolse</a:t>
            </a:r>
            <a:r>
              <a:rPr lang="en-US" sz="3600" spc="259" dirty="0">
                <a:solidFill>
                  <a:srgbClr val="FFFFFF"/>
                </a:solidFill>
                <a:latin typeface="Open Sans"/>
              </a:rPr>
              <a:t> </a:t>
            </a:r>
            <a:r>
              <a:rPr lang="en-US" sz="3600" spc="259" dirty="0" err="1">
                <a:solidFill>
                  <a:srgbClr val="FFFFFF"/>
                </a:solidFill>
                <a:latin typeface="Open Sans"/>
              </a:rPr>
              <a:t>opvang</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Politie</a:t>
            </a:r>
            <a:r>
              <a:rPr lang="en-US" sz="3600" spc="259" dirty="0">
                <a:solidFill>
                  <a:srgbClr val="FFFFFF"/>
                </a:solidFill>
                <a:latin typeface="Open Sans"/>
              </a:rPr>
              <a:t> </a:t>
            </a:r>
            <a:r>
              <a:rPr lang="en-US" sz="3600" spc="259" dirty="0" err="1">
                <a:solidFill>
                  <a:srgbClr val="FFFFFF"/>
                </a:solidFill>
                <a:latin typeface="Open Sans"/>
              </a:rPr>
              <a:t>en</a:t>
            </a:r>
            <a:r>
              <a:rPr lang="en-US" sz="3600" spc="259" dirty="0">
                <a:solidFill>
                  <a:srgbClr val="FFFFFF"/>
                </a:solidFill>
                <a:latin typeface="Open Sans"/>
              </a:rPr>
              <a:t> </a:t>
            </a:r>
            <a:r>
              <a:rPr lang="en-US" sz="3600" spc="259" dirty="0" err="1">
                <a:solidFill>
                  <a:srgbClr val="FFFFFF"/>
                </a:solidFill>
                <a:latin typeface="Open Sans"/>
              </a:rPr>
              <a:t>justitie</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a:solidFill>
                  <a:srgbClr val="FFFFFF"/>
                </a:solidFill>
                <a:latin typeface="Open Sans"/>
              </a:rPr>
              <a:t>Zorg </a:t>
            </a:r>
            <a:r>
              <a:rPr lang="en-US" sz="3600" spc="259" dirty="0" err="1">
                <a:solidFill>
                  <a:srgbClr val="FFFFFF"/>
                </a:solidFill>
                <a:latin typeface="Open Sans"/>
              </a:rPr>
              <a:t>en</a:t>
            </a:r>
            <a:r>
              <a:rPr lang="en-US" sz="3600" spc="259" dirty="0">
                <a:solidFill>
                  <a:srgbClr val="FFFFFF"/>
                </a:solidFill>
                <a:latin typeface="Open Sans"/>
              </a:rPr>
              <a:t> </a:t>
            </a:r>
            <a:r>
              <a:rPr lang="en-US" sz="3600" spc="259" dirty="0" err="1">
                <a:solidFill>
                  <a:srgbClr val="FFFFFF"/>
                </a:solidFill>
                <a:latin typeface="Open Sans"/>
              </a:rPr>
              <a:t>sociale</a:t>
            </a:r>
            <a:r>
              <a:rPr lang="en-US" sz="3600" spc="259" dirty="0">
                <a:solidFill>
                  <a:srgbClr val="FFFFFF"/>
                </a:solidFill>
                <a:latin typeface="Open Sans"/>
              </a:rPr>
              <a:t> </a:t>
            </a:r>
            <a:r>
              <a:rPr lang="en-US" sz="3600" spc="259" dirty="0" err="1">
                <a:solidFill>
                  <a:srgbClr val="FFFFFF"/>
                </a:solidFill>
                <a:latin typeface="Open Sans"/>
              </a:rPr>
              <a:t>ondersteuning</a:t>
            </a:r>
            <a:endParaRPr lang="en-US" sz="3600" spc="259" dirty="0">
              <a:solidFill>
                <a:srgbClr val="FFFFFF"/>
              </a:solidFill>
              <a:latin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22778" y="5430153"/>
            <a:ext cx="18538119" cy="3057887"/>
          </a:xfrm>
          <a:custGeom>
            <a:avLst/>
            <a:gdLst/>
            <a:ahLst/>
            <a:cxnLst/>
            <a:rect l="l" t="t" r="r" b="b"/>
            <a:pathLst>
              <a:path w="18288000" h="3057887">
                <a:moveTo>
                  <a:pt x="0" y="0"/>
                </a:moveTo>
                <a:lnTo>
                  <a:pt x="18288000" y="0"/>
                </a:lnTo>
                <a:lnTo>
                  <a:pt x="18288000" y="3057887"/>
                </a:lnTo>
                <a:lnTo>
                  <a:pt x="0" y="3057887"/>
                </a:lnTo>
                <a:lnTo>
                  <a:pt x="0" y="0"/>
                </a:lnTo>
                <a:close/>
              </a:path>
            </a:pathLst>
          </a:custGeom>
          <a:blipFill>
            <a:blip r:embed="rId2">
              <a:alphaModFix amt="51000"/>
            </a:blip>
            <a:stretch>
              <a:fillRect l="-41716" t="-66021" r="-10133"/>
            </a:stretch>
          </a:blipFill>
        </p:spPr>
        <p:txBody>
          <a:bodyPr/>
          <a:lstStyle/>
          <a:p>
            <a:endParaRPr lang="en-GB"/>
          </a:p>
        </p:txBody>
      </p:sp>
      <p:sp>
        <p:nvSpPr>
          <p:cNvPr id="6" name="Freeform 6"/>
          <p:cNvSpPr/>
          <p:nvPr/>
        </p:nvSpPr>
        <p:spPr>
          <a:xfrm>
            <a:off x="1028700"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3"/>
            <a:stretch>
              <a:fillRect/>
            </a:stretch>
          </a:blipFill>
        </p:spPr>
        <p:txBody>
          <a:bodyPr/>
          <a:lstStyle/>
          <a:p>
            <a:endParaRPr lang="en-GB"/>
          </a:p>
        </p:txBody>
      </p:sp>
      <p:sp>
        <p:nvSpPr>
          <p:cNvPr id="7" name="Freeform 7"/>
          <p:cNvSpPr/>
          <p:nvPr/>
        </p:nvSpPr>
        <p:spPr>
          <a:xfrm>
            <a:off x="3733522" y="4031790"/>
            <a:ext cx="1922046" cy="4456250"/>
          </a:xfrm>
          <a:custGeom>
            <a:avLst/>
            <a:gdLst/>
            <a:ahLst/>
            <a:cxnLst/>
            <a:rect l="l" t="t" r="r" b="b"/>
            <a:pathLst>
              <a:path w="1922046" h="4456250">
                <a:moveTo>
                  <a:pt x="0" y="0"/>
                </a:moveTo>
                <a:lnTo>
                  <a:pt x="1922045" y="0"/>
                </a:lnTo>
                <a:lnTo>
                  <a:pt x="1922045" y="4456250"/>
                </a:lnTo>
                <a:lnTo>
                  <a:pt x="0" y="4456250"/>
                </a:lnTo>
                <a:lnTo>
                  <a:pt x="0" y="0"/>
                </a:lnTo>
                <a:close/>
              </a:path>
            </a:pathLst>
          </a:custGeom>
          <a:blipFill>
            <a:blip r:embed="rId4"/>
            <a:stretch>
              <a:fillRect/>
            </a:stretch>
          </a:blipFill>
        </p:spPr>
        <p:txBody>
          <a:bodyPr/>
          <a:lstStyle/>
          <a:p>
            <a:endParaRPr lang="en-GB"/>
          </a:p>
        </p:txBody>
      </p:sp>
      <p:sp>
        <p:nvSpPr>
          <p:cNvPr id="8" name="Freeform 8"/>
          <p:cNvSpPr/>
          <p:nvPr/>
        </p:nvSpPr>
        <p:spPr>
          <a:xfrm>
            <a:off x="6438343"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5"/>
            <a:stretch>
              <a:fillRect/>
            </a:stretch>
          </a:blipFill>
        </p:spPr>
        <p:txBody>
          <a:bodyPr/>
          <a:lstStyle/>
          <a:p>
            <a:endParaRPr lang="en-GB"/>
          </a:p>
        </p:txBody>
      </p:sp>
      <p:sp>
        <p:nvSpPr>
          <p:cNvPr id="9" name="Freeform 9"/>
          <p:cNvSpPr/>
          <p:nvPr/>
        </p:nvSpPr>
        <p:spPr>
          <a:xfrm>
            <a:off x="9143165"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6"/>
            <a:stretch>
              <a:fillRect/>
            </a:stretch>
          </a:blipFill>
        </p:spPr>
        <p:txBody>
          <a:bodyPr/>
          <a:lstStyle/>
          <a:p>
            <a:endParaRPr lang="en-GB"/>
          </a:p>
        </p:txBody>
      </p:sp>
      <p:grpSp>
        <p:nvGrpSpPr>
          <p:cNvPr id="10" name="Group 10"/>
          <p:cNvGrpSpPr/>
          <p:nvPr/>
        </p:nvGrpSpPr>
        <p:grpSpPr>
          <a:xfrm>
            <a:off x="-250118" y="8488040"/>
            <a:ext cx="18565460" cy="1951360"/>
            <a:chOff x="0" y="0"/>
            <a:chExt cx="4882467" cy="513938"/>
          </a:xfrm>
        </p:grpSpPr>
        <p:sp>
          <p:nvSpPr>
            <p:cNvPr id="11" name="Freeform 11"/>
            <p:cNvSpPr/>
            <p:nvPr/>
          </p:nvSpPr>
          <p:spPr>
            <a:xfrm>
              <a:off x="0" y="0"/>
              <a:ext cx="4882467" cy="513938"/>
            </a:xfrm>
            <a:custGeom>
              <a:avLst/>
              <a:gdLst/>
              <a:ahLst/>
              <a:cxnLst/>
              <a:rect l="l" t="t" r="r" b="b"/>
              <a:pathLst>
                <a:path w="4882467" h="513938">
                  <a:moveTo>
                    <a:pt x="0" y="0"/>
                  </a:moveTo>
                  <a:lnTo>
                    <a:pt x="4882467" y="0"/>
                  </a:lnTo>
                  <a:lnTo>
                    <a:pt x="4882467" y="513938"/>
                  </a:lnTo>
                  <a:lnTo>
                    <a:pt x="0" y="513938"/>
                  </a:lnTo>
                  <a:close/>
                </a:path>
              </a:pathLst>
            </a:custGeom>
            <a:solidFill>
              <a:srgbClr val="EA733D"/>
            </a:solidFill>
          </p:spPr>
          <p:txBody>
            <a:bodyPr/>
            <a:lstStyle/>
            <a:p>
              <a:endParaRPr lang="en-GB"/>
            </a:p>
          </p:txBody>
        </p:sp>
        <p:sp>
          <p:nvSpPr>
            <p:cNvPr id="12" name="TextBox 12"/>
            <p:cNvSpPr txBox="1"/>
            <p:nvPr/>
          </p:nvSpPr>
          <p:spPr>
            <a:xfrm>
              <a:off x="0" y="-47625"/>
              <a:ext cx="4882467" cy="561563"/>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365855" y="0"/>
            <a:ext cx="7922145" cy="4812703"/>
          </a:xfrm>
          <a:custGeom>
            <a:avLst/>
            <a:gdLst/>
            <a:ahLst/>
            <a:cxnLst/>
            <a:rect l="l" t="t" r="r" b="b"/>
            <a:pathLst>
              <a:path w="7922145" h="4812703">
                <a:moveTo>
                  <a:pt x="0" y="0"/>
                </a:moveTo>
                <a:lnTo>
                  <a:pt x="7922145" y="0"/>
                </a:lnTo>
                <a:lnTo>
                  <a:pt x="7922145" y="4812703"/>
                </a:lnTo>
                <a:lnTo>
                  <a:pt x="0" y="48127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TextBox 14"/>
          <p:cNvSpPr txBox="1"/>
          <p:nvPr/>
        </p:nvSpPr>
        <p:spPr>
          <a:xfrm>
            <a:off x="11944745" y="1107310"/>
            <a:ext cx="4764363" cy="2371483"/>
          </a:xfrm>
          <a:prstGeom prst="rect">
            <a:avLst/>
          </a:prstGeom>
        </p:spPr>
        <p:txBody>
          <a:bodyPr wrap="square" lIns="0" tIns="0" rIns="0" bIns="0" rtlCol="0" anchor="t">
            <a:spAutoFit/>
          </a:bodyPr>
          <a:lstStyle/>
          <a:p>
            <a:pPr algn="l">
              <a:lnSpc>
                <a:spcPts val="4705"/>
              </a:lnSpc>
            </a:pPr>
            <a:r>
              <a:rPr lang="en-US" sz="3360" spc="16" dirty="0">
                <a:solidFill>
                  <a:srgbClr val="1C1C1C"/>
                </a:solidFill>
                <a:latin typeface="Open Sans Bold"/>
              </a:rPr>
              <a:t>Ben je </a:t>
            </a:r>
            <a:r>
              <a:rPr lang="en-US" sz="3360" spc="16" dirty="0" err="1">
                <a:solidFill>
                  <a:srgbClr val="1C1C1C"/>
                </a:solidFill>
                <a:latin typeface="Open Sans Bold"/>
              </a:rPr>
              <a:t>verplicht</a:t>
            </a:r>
            <a:r>
              <a:rPr lang="en-US" sz="3360" spc="16" dirty="0">
                <a:solidFill>
                  <a:srgbClr val="1C1C1C"/>
                </a:solidFill>
                <a:latin typeface="Open Sans Bold"/>
              </a:rPr>
              <a:t> om </a:t>
            </a:r>
          </a:p>
          <a:p>
            <a:pPr algn="l">
              <a:lnSpc>
                <a:spcPts val="4705"/>
              </a:lnSpc>
            </a:pPr>
            <a:r>
              <a:rPr lang="en-US" sz="3360" spc="16" dirty="0" err="1">
                <a:solidFill>
                  <a:srgbClr val="1C1C1C"/>
                </a:solidFill>
                <a:latin typeface="Open Sans Bold"/>
              </a:rPr>
              <a:t>te</a:t>
            </a:r>
            <a:r>
              <a:rPr lang="en-US" sz="3360" spc="16" dirty="0">
                <a:solidFill>
                  <a:srgbClr val="1C1C1C"/>
                </a:solidFill>
                <a:latin typeface="Open Sans Bold"/>
              </a:rPr>
              <a:t> </a:t>
            </a:r>
            <a:r>
              <a:rPr lang="en-US" sz="3360" spc="16" dirty="0" err="1">
                <a:solidFill>
                  <a:srgbClr val="1C1C1C"/>
                </a:solidFill>
                <a:latin typeface="Open Sans Bold"/>
              </a:rPr>
              <a:t>melden</a:t>
            </a:r>
            <a:r>
              <a:rPr lang="en-US" sz="3360" spc="16" dirty="0">
                <a:solidFill>
                  <a:srgbClr val="1C1C1C"/>
                </a:solidFill>
                <a:latin typeface="Open Sans Bold"/>
              </a:rPr>
              <a:t> </a:t>
            </a:r>
            <a:r>
              <a:rPr lang="en-US" sz="3360" spc="16" dirty="0" err="1">
                <a:solidFill>
                  <a:srgbClr val="1C1C1C"/>
                </a:solidFill>
                <a:latin typeface="Open Sans Bold"/>
              </a:rPr>
              <a:t>bij</a:t>
            </a:r>
            <a:r>
              <a:rPr lang="en-US" sz="3360" spc="16" dirty="0">
                <a:solidFill>
                  <a:srgbClr val="1C1C1C"/>
                </a:solidFill>
                <a:latin typeface="Open Sans Bold"/>
              </a:rPr>
              <a:t> </a:t>
            </a:r>
            <a:r>
              <a:rPr lang="en-US" sz="3360" spc="16" dirty="0" err="1">
                <a:solidFill>
                  <a:srgbClr val="1C1C1C"/>
                </a:solidFill>
                <a:latin typeface="Open Sans Bold"/>
              </a:rPr>
              <a:t>signalen</a:t>
            </a:r>
            <a:r>
              <a:rPr lang="en-US" sz="3360" spc="16" dirty="0">
                <a:solidFill>
                  <a:srgbClr val="1C1C1C"/>
                </a:solidFill>
                <a:latin typeface="Open Sans Bold"/>
              </a:rPr>
              <a:t> van </a:t>
            </a:r>
            <a:r>
              <a:rPr lang="en-US" sz="3360" spc="16" dirty="0" err="1">
                <a:solidFill>
                  <a:srgbClr val="1C1C1C"/>
                </a:solidFill>
                <a:latin typeface="Open Sans Bold"/>
              </a:rPr>
              <a:t>mishandeling</a:t>
            </a:r>
            <a:r>
              <a:rPr lang="en-US" sz="3360" spc="16" dirty="0">
                <a:solidFill>
                  <a:srgbClr val="1C1C1C"/>
                </a:solidFill>
                <a:latin typeface="Open Sans Bold"/>
              </a:rPr>
              <a:t> of </a:t>
            </a:r>
            <a:r>
              <a:rPr lang="en-US" sz="3360" spc="16" dirty="0" err="1">
                <a:solidFill>
                  <a:srgbClr val="1C1C1C"/>
                </a:solidFill>
                <a:latin typeface="Open Sans Bold"/>
              </a:rPr>
              <a:t>geweld</a:t>
            </a:r>
            <a:r>
              <a:rPr lang="en-US" sz="3360" spc="16" dirty="0">
                <a:solidFill>
                  <a:srgbClr val="1C1C1C"/>
                </a:solidFill>
                <a:latin typeface="Open Sans Bold"/>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08890" y="1300119"/>
            <a:ext cx="5634235" cy="2917791"/>
            <a:chOff x="0" y="0"/>
            <a:chExt cx="7512313" cy="3890388"/>
          </a:xfrm>
        </p:grpSpPr>
        <p:sp>
          <p:nvSpPr>
            <p:cNvPr id="7" name="Freeform 7"/>
            <p:cNvSpPr/>
            <p:nvPr/>
          </p:nvSpPr>
          <p:spPr>
            <a:xfrm>
              <a:off x="0"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3"/>
              <a:stretch>
                <a:fillRect/>
              </a:stretch>
            </a:blipFill>
          </p:spPr>
          <p:txBody>
            <a:bodyPr/>
            <a:lstStyle/>
            <a:p>
              <a:endParaRPr lang="en-GB"/>
            </a:p>
          </p:txBody>
        </p:sp>
        <p:sp>
          <p:nvSpPr>
            <p:cNvPr id="8" name="Freeform 8"/>
            <p:cNvSpPr/>
            <p:nvPr/>
          </p:nvSpPr>
          <p:spPr>
            <a:xfrm>
              <a:off x="2024555"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4"/>
              <a:stretch>
                <a:fillRect/>
              </a:stretch>
            </a:blipFill>
          </p:spPr>
          <p:txBody>
            <a:bodyPr/>
            <a:lstStyle/>
            <a:p>
              <a:endParaRPr lang="en-GB"/>
            </a:p>
          </p:txBody>
        </p:sp>
        <p:sp>
          <p:nvSpPr>
            <p:cNvPr id="9" name="Freeform 9"/>
            <p:cNvSpPr/>
            <p:nvPr/>
          </p:nvSpPr>
          <p:spPr>
            <a:xfrm>
              <a:off x="4049110"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5"/>
              <a:stretch>
                <a:fillRect/>
              </a:stretch>
            </a:blipFill>
          </p:spPr>
          <p:txBody>
            <a:bodyPr/>
            <a:lstStyle/>
            <a:p>
              <a:endParaRPr lang="en-GB"/>
            </a:p>
          </p:txBody>
        </p:sp>
        <p:sp>
          <p:nvSpPr>
            <p:cNvPr id="10" name="Freeform 10"/>
            <p:cNvSpPr/>
            <p:nvPr/>
          </p:nvSpPr>
          <p:spPr>
            <a:xfrm>
              <a:off x="6073664" y="0"/>
              <a:ext cx="1438648" cy="3335496"/>
            </a:xfrm>
            <a:custGeom>
              <a:avLst/>
              <a:gdLst/>
              <a:ahLst/>
              <a:cxnLst/>
              <a:rect l="l" t="t" r="r" b="b"/>
              <a:pathLst>
                <a:path w="1438648" h="3335496">
                  <a:moveTo>
                    <a:pt x="0" y="0"/>
                  </a:moveTo>
                  <a:lnTo>
                    <a:pt x="1438649" y="0"/>
                  </a:lnTo>
                  <a:lnTo>
                    <a:pt x="1438649" y="3335496"/>
                  </a:lnTo>
                  <a:lnTo>
                    <a:pt x="0" y="3335496"/>
                  </a:lnTo>
                  <a:lnTo>
                    <a:pt x="0" y="0"/>
                  </a:lnTo>
                  <a:close/>
                </a:path>
              </a:pathLst>
            </a:custGeom>
            <a:blipFill>
              <a:blip r:embed="rId6"/>
              <a:stretch>
                <a:fillRect/>
              </a:stretch>
            </a:blipFill>
          </p:spPr>
          <p:txBody>
            <a:bodyPr/>
            <a:lstStyle/>
            <a:p>
              <a:endParaRPr lang="en-GB"/>
            </a:p>
          </p:txBody>
        </p:sp>
        <p:sp>
          <p:nvSpPr>
            <p:cNvPr id="11" name="TextBox 11"/>
            <p:cNvSpPr txBox="1"/>
            <p:nvPr/>
          </p:nvSpPr>
          <p:spPr>
            <a:xfrm>
              <a:off x="214547" y="3622458"/>
              <a:ext cx="841323" cy="267930"/>
            </a:xfrm>
            <a:prstGeom prst="rect">
              <a:avLst/>
            </a:prstGeom>
          </p:spPr>
          <p:txBody>
            <a:bodyPr lIns="0" tIns="0" rIns="0" bIns="0" rtlCol="0" anchor="t">
              <a:spAutoFit/>
            </a:bodyPr>
            <a:lstStyle/>
            <a:p>
              <a:pPr algn="ctr">
                <a:lnSpc>
                  <a:spcPts val="1714"/>
                </a:lnSpc>
              </a:pPr>
              <a:endParaRPr/>
            </a:p>
          </p:txBody>
        </p:sp>
      </p:grpSp>
      <p:sp>
        <p:nvSpPr>
          <p:cNvPr id="12" name="Freeform 12"/>
          <p:cNvSpPr/>
          <p:nvPr/>
        </p:nvSpPr>
        <p:spPr>
          <a:xfrm>
            <a:off x="6755391" y="1300119"/>
            <a:ext cx="1104066" cy="2559770"/>
          </a:xfrm>
          <a:custGeom>
            <a:avLst/>
            <a:gdLst/>
            <a:ahLst/>
            <a:cxnLst/>
            <a:rect l="l" t="t" r="r" b="b"/>
            <a:pathLst>
              <a:path w="1104066" h="2559770">
                <a:moveTo>
                  <a:pt x="0" y="0"/>
                </a:moveTo>
                <a:lnTo>
                  <a:pt x="1104066" y="0"/>
                </a:lnTo>
                <a:lnTo>
                  <a:pt x="1104066" y="2559770"/>
                </a:lnTo>
                <a:lnTo>
                  <a:pt x="0" y="2559770"/>
                </a:lnTo>
                <a:lnTo>
                  <a:pt x="0" y="0"/>
                </a:lnTo>
                <a:close/>
              </a:path>
            </a:pathLst>
          </a:custGeom>
          <a:blipFill>
            <a:blip r:embed="rId7"/>
            <a:stretch>
              <a:fillRect/>
            </a:stretch>
          </a:blipFill>
        </p:spPr>
        <p:txBody>
          <a:bodyPr/>
          <a:lstStyle/>
          <a:p>
            <a:endParaRPr lang="en-GB"/>
          </a:p>
        </p:txBody>
      </p:sp>
      <p:sp>
        <p:nvSpPr>
          <p:cNvPr id="13" name="TextBox 13"/>
          <p:cNvSpPr txBox="1"/>
          <p:nvPr/>
        </p:nvSpPr>
        <p:spPr>
          <a:xfrm>
            <a:off x="808890" y="5076825"/>
            <a:ext cx="14520985" cy="3164841"/>
          </a:xfrm>
          <a:prstGeom prst="rect">
            <a:avLst/>
          </a:prstGeom>
        </p:spPr>
        <p:txBody>
          <a:bodyPr lIns="0" tIns="0" rIns="0" bIns="0" rtlCol="0" anchor="t">
            <a:spAutoFit/>
          </a:bodyPr>
          <a:lstStyle/>
          <a:p>
            <a:pPr marL="777240" lvl="1" indent="-388620" algn="l">
              <a:lnSpc>
                <a:spcPts val="5040"/>
              </a:lnSpc>
              <a:buFont typeface="Arial"/>
              <a:buChar char="•"/>
            </a:pPr>
            <a:r>
              <a:rPr lang="en-US" sz="3600" spc="259" dirty="0" err="1">
                <a:solidFill>
                  <a:srgbClr val="FFFFFF"/>
                </a:solidFill>
                <a:latin typeface="Open Sans"/>
              </a:rPr>
              <a:t>Niet</a:t>
            </a:r>
            <a:r>
              <a:rPr lang="en-US" sz="3600" spc="259" dirty="0">
                <a:solidFill>
                  <a:srgbClr val="FFFFFF"/>
                </a:solidFill>
                <a:latin typeface="Open Sans"/>
              </a:rPr>
              <a:t> </a:t>
            </a:r>
            <a:r>
              <a:rPr lang="en-US" sz="3600" spc="259" dirty="0" err="1">
                <a:solidFill>
                  <a:srgbClr val="FFFFFF"/>
                </a:solidFill>
                <a:latin typeface="Open Sans"/>
              </a:rPr>
              <a:t>verplicht</a:t>
            </a:r>
            <a:r>
              <a:rPr lang="en-US" sz="3600" spc="259" dirty="0">
                <a:solidFill>
                  <a:srgbClr val="FFFFFF"/>
                </a:solidFill>
                <a:latin typeface="Open Sans"/>
              </a:rPr>
              <a:t> om </a:t>
            </a:r>
            <a:r>
              <a:rPr lang="en-US" sz="3600" spc="259" dirty="0" err="1">
                <a:solidFill>
                  <a:srgbClr val="FFFFFF"/>
                </a:solidFill>
                <a:latin typeface="Open Sans"/>
              </a:rPr>
              <a:t>te</a:t>
            </a:r>
            <a:r>
              <a:rPr lang="en-US" sz="3600" spc="259" dirty="0">
                <a:solidFill>
                  <a:srgbClr val="FFFFFF"/>
                </a:solidFill>
                <a:latin typeface="Open Sans"/>
              </a:rPr>
              <a:t> </a:t>
            </a:r>
            <a:r>
              <a:rPr lang="en-US" sz="3600" spc="259" dirty="0" err="1">
                <a:solidFill>
                  <a:srgbClr val="FFFFFF"/>
                </a:solidFill>
                <a:latin typeface="Open Sans"/>
              </a:rPr>
              <a:t>melden</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Wel</a:t>
            </a:r>
            <a:r>
              <a:rPr lang="en-US" sz="3600" spc="259" dirty="0">
                <a:solidFill>
                  <a:srgbClr val="FFFFFF"/>
                </a:solidFill>
                <a:latin typeface="Open Sans"/>
              </a:rPr>
              <a:t> </a:t>
            </a:r>
            <a:r>
              <a:rPr lang="en-US" sz="3600" spc="259" dirty="0" err="1">
                <a:solidFill>
                  <a:srgbClr val="FFFFFF"/>
                </a:solidFill>
                <a:latin typeface="Open Sans"/>
              </a:rPr>
              <a:t>verplicht</a:t>
            </a:r>
            <a:r>
              <a:rPr lang="en-US" sz="3600" spc="259" dirty="0">
                <a:solidFill>
                  <a:srgbClr val="FFFFFF"/>
                </a:solidFill>
                <a:latin typeface="Open Sans"/>
              </a:rPr>
              <a:t> om de </a:t>
            </a:r>
            <a:r>
              <a:rPr lang="en-US" sz="3600" spc="259" dirty="0" err="1">
                <a:solidFill>
                  <a:srgbClr val="FFFFFF"/>
                </a:solidFill>
                <a:latin typeface="Open Sans"/>
              </a:rPr>
              <a:t>Kódigo</a:t>
            </a:r>
            <a:r>
              <a:rPr lang="en-US" sz="3600" spc="259" dirty="0">
                <a:solidFill>
                  <a:srgbClr val="FFFFFF"/>
                </a:solidFill>
                <a:latin typeface="Open Sans"/>
              </a:rPr>
              <a:t> di </a:t>
            </a:r>
            <a:r>
              <a:rPr lang="en-US" sz="3600" spc="259" dirty="0" err="1">
                <a:solidFill>
                  <a:srgbClr val="FFFFFF"/>
                </a:solidFill>
                <a:latin typeface="Open Sans"/>
              </a:rPr>
              <a:t>Protekshon</a:t>
            </a:r>
            <a:r>
              <a:rPr lang="en-US" sz="3600" spc="259" dirty="0">
                <a:solidFill>
                  <a:srgbClr val="FFFFFF"/>
                </a:solidFill>
                <a:latin typeface="Open Sans"/>
              </a:rPr>
              <a:t> toe </a:t>
            </a:r>
            <a:r>
              <a:rPr lang="en-US" sz="3600" spc="259" dirty="0" err="1">
                <a:solidFill>
                  <a:srgbClr val="FFFFFF"/>
                </a:solidFill>
                <a:latin typeface="Open Sans"/>
              </a:rPr>
              <a:t>te</a:t>
            </a:r>
            <a:r>
              <a:rPr lang="en-US" sz="3600" spc="259" dirty="0">
                <a:solidFill>
                  <a:srgbClr val="FFFFFF"/>
                </a:solidFill>
                <a:latin typeface="Open Sans"/>
              </a:rPr>
              <a:t> </a:t>
            </a:r>
            <a:r>
              <a:rPr lang="en-US" sz="3600" spc="259" dirty="0" err="1">
                <a:solidFill>
                  <a:srgbClr val="FFFFFF"/>
                </a:solidFill>
                <a:latin typeface="Open Sans"/>
              </a:rPr>
              <a:t>passen</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Wel</a:t>
            </a:r>
            <a:r>
              <a:rPr lang="en-US" sz="3600" spc="259" dirty="0">
                <a:solidFill>
                  <a:srgbClr val="FFFFFF"/>
                </a:solidFill>
                <a:latin typeface="Open Sans"/>
              </a:rPr>
              <a:t> </a:t>
            </a:r>
            <a:r>
              <a:rPr lang="en-US" sz="3600" spc="259" dirty="0" err="1">
                <a:solidFill>
                  <a:srgbClr val="FFFFFF"/>
                </a:solidFill>
                <a:latin typeface="Open Sans"/>
              </a:rPr>
              <a:t>verplicht</a:t>
            </a:r>
            <a:r>
              <a:rPr lang="en-US" sz="3600" spc="259" dirty="0">
                <a:solidFill>
                  <a:srgbClr val="FFFFFF"/>
                </a:solidFill>
                <a:latin typeface="Open Sans"/>
              </a:rPr>
              <a:t> om de 5 </a:t>
            </a:r>
            <a:r>
              <a:rPr lang="en-US" sz="3600" spc="259" dirty="0" err="1">
                <a:solidFill>
                  <a:srgbClr val="FFFFFF"/>
                </a:solidFill>
                <a:latin typeface="Open Sans"/>
              </a:rPr>
              <a:t>stappen</a:t>
            </a:r>
            <a:r>
              <a:rPr lang="en-US" sz="3600" spc="259" dirty="0">
                <a:solidFill>
                  <a:srgbClr val="FFFFFF"/>
                </a:solidFill>
                <a:latin typeface="Open Sans"/>
              </a:rPr>
              <a:t> </a:t>
            </a:r>
            <a:r>
              <a:rPr lang="en-US" sz="3600" spc="259" dirty="0" err="1">
                <a:solidFill>
                  <a:srgbClr val="FFFFFF"/>
                </a:solidFill>
                <a:latin typeface="Open Sans"/>
              </a:rPr>
              <a:t>te</a:t>
            </a:r>
            <a:r>
              <a:rPr lang="en-US" sz="3600" spc="259" dirty="0">
                <a:solidFill>
                  <a:srgbClr val="FFFFFF"/>
                </a:solidFill>
                <a:latin typeface="Open Sans"/>
              </a:rPr>
              <a:t> </a:t>
            </a:r>
            <a:r>
              <a:rPr lang="en-US" sz="3600" spc="259" dirty="0" err="1">
                <a:solidFill>
                  <a:srgbClr val="FFFFFF"/>
                </a:solidFill>
                <a:latin typeface="Open Sans"/>
              </a:rPr>
              <a:t>doorlopen</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a:solidFill>
                  <a:srgbClr val="FFFFFF"/>
                </a:solidFill>
                <a:latin typeface="Open Sans"/>
              </a:rPr>
              <a:t>Elke </a:t>
            </a:r>
            <a:r>
              <a:rPr lang="en-US" sz="3600" spc="259" dirty="0" err="1">
                <a:solidFill>
                  <a:srgbClr val="FFFFFF"/>
                </a:solidFill>
                <a:latin typeface="Open Sans"/>
              </a:rPr>
              <a:t>organisatie</a:t>
            </a:r>
            <a:r>
              <a:rPr lang="en-US" sz="3600" spc="259" dirty="0">
                <a:solidFill>
                  <a:srgbClr val="FFFFFF"/>
                </a:solidFill>
                <a:latin typeface="Open Sans"/>
              </a:rPr>
              <a:t> is </a:t>
            </a:r>
            <a:r>
              <a:rPr lang="en-US" sz="3600" spc="259" dirty="0" err="1">
                <a:solidFill>
                  <a:srgbClr val="FFFFFF"/>
                </a:solidFill>
                <a:latin typeface="Open Sans"/>
              </a:rPr>
              <a:t>verplicht</a:t>
            </a:r>
            <a:r>
              <a:rPr lang="en-US" sz="3600" spc="259" dirty="0">
                <a:solidFill>
                  <a:srgbClr val="FFFFFF"/>
                </a:solidFill>
                <a:latin typeface="Open Sans"/>
              </a:rPr>
              <a:t> om </a:t>
            </a:r>
            <a:r>
              <a:rPr lang="en-US" sz="3600" spc="259" dirty="0" err="1">
                <a:solidFill>
                  <a:srgbClr val="FFFFFF"/>
                </a:solidFill>
                <a:latin typeface="Open Sans"/>
              </a:rPr>
              <a:t>minimaal</a:t>
            </a:r>
            <a:r>
              <a:rPr lang="en-US" sz="3600" spc="259" dirty="0">
                <a:solidFill>
                  <a:srgbClr val="FFFFFF"/>
                </a:solidFill>
                <a:latin typeface="Open Sans"/>
              </a:rPr>
              <a:t> 1 Supervisor di </a:t>
            </a:r>
            <a:r>
              <a:rPr lang="en-US" sz="3600" spc="259" dirty="0" err="1">
                <a:solidFill>
                  <a:srgbClr val="FFFFFF"/>
                </a:solidFill>
                <a:latin typeface="Open Sans"/>
              </a:rPr>
              <a:t>Kódigo</a:t>
            </a:r>
            <a:r>
              <a:rPr lang="en-US" sz="3600" spc="259" dirty="0">
                <a:solidFill>
                  <a:srgbClr val="FFFFFF"/>
                </a:solidFill>
                <a:latin typeface="Open Sans"/>
              </a:rPr>
              <a:t> </a:t>
            </a:r>
            <a:r>
              <a:rPr lang="en-US" sz="3600" spc="259" dirty="0" err="1">
                <a:solidFill>
                  <a:srgbClr val="FFFFFF"/>
                </a:solidFill>
                <a:latin typeface="Open Sans"/>
              </a:rPr>
              <a:t>aan</a:t>
            </a:r>
            <a:r>
              <a:rPr lang="en-US" sz="3600" spc="259" dirty="0">
                <a:solidFill>
                  <a:srgbClr val="FFFFFF"/>
                </a:solidFill>
                <a:latin typeface="Open Sans"/>
              </a:rPr>
              <a:t> </a:t>
            </a:r>
            <a:r>
              <a:rPr lang="en-US" sz="3600" spc="259" dirty="0" err="1">
                <a:solidFill>
                  <a:srgbClr val="FFFFFF"/>
                </a:solidFill>
                <a:latin typeface="Open Sans"/>
              </a:rPr>
              <a:t>te</a:t>
            </a:r>
            <a:r>
              <a:rPr lang="en-US" sz="3600" spc="259" dirty="0">
                <a:solidFill>
                  <a:srgbClr val="FFFFFF"/>
                </a:solidFill>
                <a:latin typeface="Open Sans"/>
              </a:rPr>
              <a:t> </a:t>
            </a:r>
            <a:r>
              <a:rPr lang="en-US" sz="3600" spc="259" dirty="0" err="1">
                <a:solidFill>
                  <a:srgbClr val="FFFFFF"/>
                </a:solidFill>
                <a:latin typeface="Open Sans"/>
              </a:rPr>
              <a:t>stellen</a:t>
            </a:r>
            <a:endParaRPr lang="en-US" sz="3600" spc="259" dirty="0">
              <a:solidFill>
                <a:srgbClr val="FFFFFF"/>
              </a:solidFill>
              <a:latin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8206357" cy="1006494"/>
          </a:xfrm>
          <a:prstGeom prst="rect">
            <a:avLst/>
          </a:prstGeom>
        </p:spPr>
        <p:txBody>
          <a:bodyPr lIns="0" tIns="0" rIns="0" bIns="0" rtlCol="0" anchor="t">
            <a:spAutoFit/>
          </a:bodyPr>
          <a:lstStyle/>
          <a:p>
            <a:pPr algn="l">
              <a:lnSpc>
                <a:spcPts val="8399"/>
              </a:lnSpc>
            </a:pPr>
            <a:r>
              <a:rPr lang="en-US" sz="5999" spc="431" dirty="0">
                <a:solidFill>
                  <a:srgbClr val="FFFFFF"/>
                </a:solidFill>
                <a:latin typeface="Open Sans Bold"/>
              </a:rPr>
              <a:t>SITUATIES VAN ONVEILIGHEID</a:t>
            </a:r>
          </a:p>
        </p:txBody>
      </p:sp>
      <p:sp>
        <p:nvSpPr>
          <p:cNvPr id="7" name="TextBox 7"/>
          <p:cNvSpPr txBox="1"/>
          <p:nvPr/>
        </p:nvSpPr>
        <p:spPr>
          <a:xfrm>
            <a:off x="1028700" y="8677910"/>
            <a:ext cx="14203444" cy="574196"/>
          </a:xfrm>
          <a:prstGeom prst="rect">
            <a:avLst/>
          </a:prstGeom>
        </p:spPr>
        <p:txBody>
          <a:bodyPr lIns="0" tIns="0" rIns="0" bIns="0" rtlCol="0" anchor="t">
            <a:spAutoFit/>
          </a:bodyPr>
          <a:lstStyle/>
          <a:p>
            <a:pPr algn="l">
              <a:lnSpc>
                <a:spcPts val="4760"/>
              </a:lnSpc>
            </a:pPr>
            <a:r>
              <a:rPr lang="en-US" sz="3400" spc="244" dirty="0">
                <a:solidFill>
                  <a:srgbClr val="FFFFFF"/>
                </a:solidFill>
                <a:latin typeface="Open Sans Bold Italics"/>
              </a:rPr>
              <a:t>We </a:t>
            </a:r>
            <a:r>
              <a:rPr lang="en-US" sz="3400" spc="244" dirty="0" err="1">
                <a:solidFill>
                  <a:srgbClr val="FFFFFF"/>
                </a:solidFill>
                <a:latin typeface="Open Sans Bold Italics"/>
              </a:rPr>
              <a:t>kijken</a:t>
            </a:r>
            <a:r>
              <a:rPr lang="en-US" sz="3400" spc="244" dirty="0">
                <a:solidFill>
                  <a:srgbClr val="FFFFFF"/>
                </a:solidFill>
                <a:latin typeface="Open Sans Bold Italics"/>
              </a:rPr>
              <a:t> </a:t>
            </a:r>
            <a:r>
              <a:rPr lang="en-US" sz="3400" spc="244" dirty="0" err="1">
                <a:solidFill>
                  <a:srgbClr val="FFFFFF"/>
                </a:solidFill>
                <a:latin typeface="Open Sans Bold Italics"/>
              </a:rPr>
              <a:t>naar</a:t>
            </a:r>
            <a:r>
              <a:rPr lang="en-US" sz="3400" spc="244" dirty="0">
                <a:solidFill>
                  <a:srgbClr val="FFFFFF"/>
                </a:solidFill>
                <a:latin typeface="Open Sans Bold Italics"/>
              </a:rPr>
              <a:t> </a:t>
            </a:r>
            <a:r>
              <a:rPr lang="en-US" sz="3400" spc="244" dirty="0" err="1">
                <a:solidFill>
                  <a:srgbClr val="FFFFFF"/>
                </a:solidFill>
                <a:latin typeface="Open Sans Bold Italics"/>
              </a:rPr>
              <a:t>veiligheidsfactoren</a:t>
            </a:r>
            <a:r>
              <a:rPr lang="en-US" sz="3400" spc="244" dirty="0">
                <a:solidFill>
                  <a:srgbClr val="FFFFFF"/>
                </a:solidFill>
                <a:latin typeface="Open Sans Bold Italics"/>
              </a:rPr>
              <a:t>, </a:t>
            </a:r>
            <a:r>
              <a:rPr lang="en-US" sz="3400" spc="244" dirty="0" err="1">
                <a:solidFill>
                  <a:srgbClr val="FFFFFF"/>
                </a:solidFill>
                <a:latin typeface="Open Sans Bold Italics"/>
              </a:rPr>
              <a:t>niet</a:t>
            </a:r>
            <a:r>
              <a:rPr lang="en-US" sz="3400" spc="244" dirty="0">
                <a:solidFill>
                  <a:srgbClr val="FFFFFF"/>
                </a:solidFill>
                <a:latin typeface="Open Sans Bold Italics"/>
              </a:rPr>
              <a:t> </a:t>
            </a:r>
            <a:r>
              <a:rPr lang="en-US" sz="3400" spc="244" dirty="0" err="1">
                <a:solidFill>
                  <a:srgbClr val="FFFFFF"/>
                </a:solidFill>
                <a:latin typeface="Open Sans Bold Italics"/>
              </a:rPr>
              <a:t>naar</a:t>
            </a:r>
            <a:r>
              <a:rPr lang="en-US" sz="3400" spc="244" dirty="0">
                <a:solidFill>
                  <a:srgbClr val="FFFFFF"/>
                </a:solidFill>
                <a:latin typeface="Open Sans Bold Italics"/>
              </a:rPr>
              <a:t> </a:t>
            </a:r>
            <a:r>
              <a:rPr lang="en-US" sz="3400" spc="244" dirty="0" err="1">
                <a:solidFill>
                  <a:srgbClr val="FFFFFF"/>
                </a:solidFill>
                <a:latin typeface="Open Sans Bold Italics"/>
              </a:rPr>
              <a:t>risicofactoren</a:t>
            </a:r>
            <a:r>
              <a:rPr lang="en-US" sz="3400" spc="244" dirty="0">
                <a:solidFill>
                  <a:srgbClr val="FFFFFF"/>
                </a:solidFill>
                <a:latin typeface="Open Sans Bold Italics"/>
              </a:rPr>
              <a:t>!</a:t>
            </a:r>
          </a:p>
        </p:txBody>
      </p:sp>
      <p:sp>
        <p:nvSpPr>
          <p:cNvPr id="8" name="TextBox 8"/>
          <p:cNvSpPr txBox="1"/>
          <p:nvPr/>
        </p:nvSpPr>
        <p:spPr>
          <a:xfrm>
            <a:off x="1028700" y="2751915"/>
            <a:ext cx="14520985" cy="5245154"/>
          </a:xfrm>
          <a:prstGeom prst="rect">
            <a:avLst/>
          </a:prstGeom>
        </p:spPr>
        <p:txBody>
          <a:bodyPr lIns="0" tIns="0" rIns="0" bIns="0" rtlCol="0" anchor="t">
            <a:spAutoFit/>
          </a:bodyPr>
          <a:lstStyle/>
          <a:p>
            <a:pPr algn="l">
              <a:lnSpc>
                <a:spcPts val="5040"/>
              </a:lnSpc>
            </a:pPr>
            <a:r>
              <a:rPr lang="en-US" sz="3600" spc="259" dirty="0">
                <a:solidFill>
                  <a:srgbClr val="FFFFFF"/>
                </a:solidFill>
                <a:latin typeface="Open Sans Bold"/>
              </a:rPr>
              <a:t>Acute </a:t>
            </a:r>
            <a:r>
              <a:rPr lang="en-US" sz="3600" spc="259" dirty="0" err="1">
                <a:solidFill>
                  <a:srgbClr val="FFFFFF"/>
                </a:solidFill>
                <a:latin typeface="Open Sans Bold"/>
              </a:rPr>
              <a:t>onveiligheid</a:t>
            </a:r>
            <a:endParaRPr lang="en-US" sz="3600" spc="259" dirty="0">
              <a:solidFill>
                <a:srgbClr val="FFFFFF"/>
              </a:solidFill>
              <a:latin typeface="Open Sans Bold"/>
            </a:endParaRPr>
          </a:p>
          <a:p>
            <a:pPr algn="l">
              <a:lnSpc>
                <a:spcPts val="4480"/>
              </a:lnSpc>
            </a:pPr>
            <a:r>
              <a:rPr lang="en-US" sz="3200" spc="230" dirty="0">
                <a:solidFill>
                  <a:srgbClr val="FFFFFF"/>
                </a:solidFill>
                <a:latin typeface="Open Sans Italics"/>
              </a:rPr>
              <a:t>Direct in </a:t>
            </a:r>
            <a:r>
              <a:rPr lang="en-US" sz="3200" spc="230" dirty="0" err="1">
                <a:solidFill>
                  <a:srgbClr val="FFFFFF"/>
                </a:solidFill>
                <a:latin typeface="Open Sans Italics"/>
              </a:rPr>
              <a:t>fysiek</a:t>
            </a:r>
            <a:r>
              <a:rPr lang="en-US" sz="3200" spc="230" dirty="0">
                <a:solidFill>
                  <a:srgbClr val="FFFFFF"/>
                </a:solidFill>
                <a:latin typeface="Open Sans Italics"/>
              </a:rPr>
              <a:t> </a:t>
            </a:r>
            <a:r>
              <a:rPr lang="en-US" sz="3200" spc="230" dirty="0" err="1">
                <a:solidFill>
                  <a:srgbClr val="FFFFFF"/>
                </a:solidFill>
                <a:latin typeface="Open Sans Italics"/>
              </a:rPr>
              <a:t>gevaar</a:t>
            </a:r>
            <a:r>
              <a:rPr lang="en-US" sz="3200" spc="230" dirty="0">
                <a:solidFill>
                  <a:srgbClr val="FFFFFF"/>
                </a:solidFill>
                <a:latin typeface="Open Sans Italics"/>
              </a:rPr>
              <a:t>, </a:t>
            </a:r>
            <a:r>
              <a:rPr lang="en-US" sz="3200" spc="230" dirty="0" err="1">
                <a:solidFill>
                  <a:srgbClr val="FFFFFF"/>
                </a:solidFill>
                <a:latin typeface="Open Sans Italics"/>
              </a:rPr>
              <a:t>veiligheid</a:t>
            </a:r>
            <a:r>
              <a:rPr lang="en-US" sz="3200" spc="230" dirty="0">
                <a:solidFill>
                  <a:srgbClr val="FFFFFF"/>
                </a:solidFill>
                <a:latin typeface="Open Sans Italics"/>
              </a:rPr>
              <a:t> is </a:t>
            </a:r>
            <a:r>
              <a:rPr lang="en-US" sz="3200" spc="230" dirty="0" err="1">
                <a:solidFill>
                  <a:srgbClr val="FFFFFF"/>
                </a:solidFill>
                <a:latin typeface="Open Sans Italics"/>
              </a:rPr>
              <a:t>niet</a:t>
            </a:r>
            <a:r>
              <a:rPr lang="en-US" sz="3200" spc="230" dirty="0">
                <a:solidFill>
                  <a:srgbClr val="FFFFFF"/>
                </a:solidFill>
                <a:latin typeface="Open Sans Italics"/>
              </a:rPr>
              <a:t> </a:t>
            </a:r>
            <a:r>
              <a:rPr lang="en-US" sz="3200" spc="230" dirty="0" err="1">
                <a:solidFill>
                  <a:srgbClr val="FFFFFF"/>
                </a:solidFill>
                <a:latin typeface="Open Sans Italics"/>
              </a:rPr>
              <a:t>gegarandeerd</a:t>
            </a:r>
            <a:r>
              <a:rPr lang="en-US" sz="3200" spc="230" dirty="0">
                <a:solidFill>
                  <a:srgbClr val="FFFFFF"/>
                </a:solidFill>
                <a:latin typeface="Open Sans Italics"/>
              </a:rPr>
              <a:t> </a:t>
            </a:r>
            <a:r>
              <a:rPr lang="en-US" sz="3200" spc="230" dirty="0" err="1">
                <a:solidFill>
                  <a:srgbClr val="FFFFFF"/>
                </a:solidFill>
                <a:latin typeface="Open Sans Italics"/>
              </a:rPr>
              <a:t>en</a:t>
            </a:r>
            <a:r>
              <a:rPr lang="en-US" sz="3200" spc="230" dirty="0">
                <a:solidFill>
                  <a:srgbClr val="FFFFFF"/>
                </a:solidFill>
                <a:latin typeface="Open Sans Italics"/>
              </a:rPr>
              <a:t> er is </a:t>
            </a:r>
            <a:r>
              <a:rPr lang="en-US" sz="3200" spc="230" dirty="0" err="1">
                <a:solidFill>
                  <a:srgbClr val="FFFFFF"/>
                </a:solidFill>
                <a:latin typeface="Open Sans Italics"/>
              </a:rPr>
              <a:t>bescherming</a:t>
            </a:r>
            <a:r>
              <a:rPr lang="en-US" sz="3200" spc="230" dirty="0">
                <a:solidFill>
                  <a:srgbClr val="FFFFFF"/>
                </a:solidFill>
                <a:latin typeface="Open Sans Italics"/>
              </a:rPr>
              <a:t> </a:t>
            </a:r>
            <a:r>
              <a:rPr lang="en-US" sz="3200" spc="230" dirty="0" err="1">
                <a:solidFill>
                  <a:srgbClr val="FFFFFF"/>
                </a:solidFill>
                <a:latin typeface="Open Sans Italics"/>
              </a:rPr>
              <a:t>nodig</a:t>
            </a:r>
            <a:endParaRPr lang="en-US" sz="3200" spc="230" dirty="0">
              <a:solidFill>
                <a:srgbClr val="FFFFFF"/>
              </a:solidFill>
              <a:latin typeface="Open Sans Italics"/>
            </a:endParaRPr>
          </a:p>
          <a:p>
            <a:pPr algn="l">
              <a:lnSpc>
                <a:spcPts val="1960"/>
              </a:lnSpc>
            </a:pPr>
            <a:endParaRPr lang="en-US" sz="3200" spc="230" dirty="0">
              <a:solidFill>
                <a:srgbClr val="FFFFFF"/>
              </a:solidFill>
              <a:latin typeface="Open Sans Italics"/>
            </a:endParaRPr>
          </a:p>
          <a:p>
            <a:pPr algn="l">
              <a:lnSpc>
                <a:spcPts val="5040"/>
              </a:lnSpc>
            </a:pPr>
            <a:r>
              <a:rPr lang="en-US" sz="3600" spc="259" dirty="0" err="1">
                <a:solidFill>
                  <a:srgbClr val="FFFFFF"/>
                </a:solidFill>
                <a:latin typeface="Open Sans Bold"/>
              </a:rPr>
              <a:t>Structurele</a:t>
            </a:r>
            <a:r>
              <a:rPr lang="en-US" sz="3600" spc="259" dirty="0">
                <a:solidFill>
                  <a:srgbClr val="FFFFFF"/>
                </a:solidFill>
                <a:latin typeface="Open Sans Bold"/>
              </a:rPr>
              <a:t> </a:t>
            </a:r>
            <a:r>
              <a:rPr lang="en-US" sz="3600" spc="259" dirty="0" err="1">
                <a:solidFill>
                  <a:srgbClr val="FFFFFF"/>
                </a:solidFill>
                <a:latin typeface="Open Sans Bold"/>
              </a:rPr>
              <a:t>onveiligheid</a:t>
            </a:r>
            <a:endParaRPr lang="en-US" sz="3600" spc="259" dirty="0">
              <a:solidFill>
                <a:srgbClr val="FFFFFF"/>
              </a:solidFill>
              <a:latin typeface="Open Sans Bold"/>
            </a:endParaRPr>
          </a:p>
          <a:p>
            <a:pPr algn="l">
              <a:lnSpc>
                <a:spcPts val="4480"/>
              </a:lnSpc>
            </a:pPr>
            <a:r>
              <a:rPr lang="en-US" sz="3200" spc="230" dirty="0" err="1">
                <a:solidFill>
                  <a:srgbClr val="FFFFFF"/>
                </a:solidFill>
                <a:latin typeface="Open Sans Italics"/>
              </a:rPr>
              <a:t>Herhalende</a:t>
            </a:r>
            <a:r>
              <a:rPr lang="en-US" sz="3200" spc="230" dirty="0">
                <a:solidFill>
                  <a:srgbClr val="FFFFFF"/>
                </a:solidFill>
                <a:latin typeface="Open Sans Italics"/>
              </a:rPr>
              <a:t> of </a:t>
            </a:r>
            <a:r>
              <a:rPr lang="en-US" sz="3200" spc="230" dirty="0" err="1">
                <a:solidFill>
                  <a:srgbClr val="FFFFFF"/>
                </a:solidFill>
                <a:latin typeface="Open Sans Italics"/>
              </a:rPr>
              <a:t>voortdurende</a:t>
            </a:r>
            <a:r>
              <a:rPr lang="en-US" sz="3200" spc="230" dirty="0">
                <a:solidFill>
                  <a:srgbClr val="FFFFFF"/>
                </a:solidFill>
                <a:latin typeface="Open Sans Italics"/>
              </a:rPr>
              <a:t> </a:t>
            </a:r>
            <a:r>
              <a:rPr lang="en-US" sz="3200" spc="230" dirty="0" err="1">
                <a:solidFill>
                  <a:srgbClr val="FFFFFF"/>
                </a:solidFill>
                <a:latin typeface="Open Sans Italics"/>
              </a:rPr>
              <a:t>onveilige</a:t>
            </a:r>
            <a:r>
              <a:rPr lang="en-US" sz="3200" spc="230" dirty="0">
                <a:solidFill>
                  <a:srgbClr val="FFFFFF"/>
                </a:solidFill>
                <a:latin typeface="Open Sans Italics"/>
              </a:rPr>
              <a:t> </a:t>
            </a:r>
            <a:r>
              <a:rPr lang="en-US" sz="3200" spc="230" dirty="0" err="1">
                <a:solidFill>
                  <a:srgbClr val="FFFFFF"/>
                </a:solidFill>
                <a:latin typeface="Open Sans Italics"/>
              </a:rPr>
              <a:t>gebeurtenissen</a:t>
            </a:r>
            <a:r>
              <a:rPr lang="en-US" sz="3200" spc="230" dirty="0">
                <a:solidFill>
                  <a:srgbClr val="FFFFFF"/>
                </a:solidFill>
                <a:latin typeface="Open Sans Italics"/>
              </a:rPr>
              <a:t> of </a:t>
            </a:r>
            <a:r>
              <a:rPr lang="en-US" sz="3200" spc="230" dirty="0" err="1">
                <a:solidFill>
                  <a:srgbClr val="FFFFFF"/>
                </a:solidFill>
                <a:latin typeface="Open Sans Italics"/>
              </a:rPr>
              <a:t>geweld</a:t>
            </a:r>
            <a:endParaRPr lang="en-US" sz="3200" spc="230" dirty="0">
              <a:solidFill>
                <a:srgbClr val="FFFFFF"/>
              </a:solidFill>
              <a:latin typeface="Open Sans Italics"/>
            </a:endParaRPr>
          </a:p>
          <a:p>
            <a:pPr algn="l">
              <a:lnSpc>
                <a:spcPts val="1679"/>
              </a:lnSpc>
            </a:pPr>
            <a:endParaRPr lang="en-US" sz="3200" spc="230" dirty="0">
              <a:solidFill>
                <a:srgbClr val="FFFFFF"/>
              </a:solidFill>
              <a:latin typeface="Open Sans Italics"/>
            </a:endParaRPr>
          </a:p>
          <a:p>
            <a:pPr algn="l">
              <a:lnSpc>
                <a:spcPts val="5040"/>
              </a:lnSpc>
            </a:pPr>
            <a:r>
              <a:rPr lang="en-US" sz="3600" spc="259" dirty="0">
                <a:solidFill>
                  <a:srgbClr val="FFFFFF"/>
                </a:solidFill>
                <a:latin typeface="Open Sans Bold"/>
              </a:rPr>
              <a:t>Disclosure / </a:t>
            </a:r>
            <a:r>
              <a:rPr lang="en-US" sz="3600" spc="259" dirty="0" err="1">
                <a:solidFill>
                  <a:srgbClr val="FFFFFF"/>
                </a:solidFill>
                <a:latin typeface="Open Sans Bold"/>
              </a:rPr>
              <a:t>onthulling</a:t>
            </a:r>
            <a:endParaRPr lang="en-US" sz="3600" spc="259" dirty="0">
              <a:solidFill>
                <a:srgbClr val="FFFFFF"/>
              </a:solidFill>
              <a:latin typeface="Open Sans Bold"/>
            </a:endParaRPr>
          </a:p>
          <a:p>
            <a:pPr algn="l">
              <a:lnSpc>
                <a:spcPts val="4480"/>
              </a:lnSpc>
            </a:pPr>
            <a:r>
              <a:rPr lang="en-US" sz="3200" spc="230" dirty="0" err="1">
                <a:solidFill>
                  <a:srgbClr val="FFFFFF"/>
                </a:solidFill>
                <a:latin typeface="Open Sans Italics"/>
              </a:rPr>
              <a:t>Onthulling</a:t>
            </a:r>
            <a:r>
              <a:rPr lang="en-US" sz="3200" spc="230" dirty="0">
                <a:solidFill>
                  <a:srgbClr val="FFFFFF"/>
                </a:solidFill>
                <a:latin typeface="Open Sans Italics"/>
              </a:rPr>
              <a:t> door </a:t>
            </a:r>
            <a:r>
              <a:rPr lang="en-US" sz="3200" spc="230" dirty="0" err="1">
                <a:solidFill>
                  <a:srgbClr val="FFFFFF"/>
                </a:solidFill>
                <a:latin typeface="Open Sans Italics"/>
              </a:rPr>
              <a:t>betrokkene</a:t>
            </a:r>
            <a:r>
              <a:rPr lang="en-US" sz="3200" spc="230" dirty="0">
                <a:solidFill>
                  <a:srgbClr val="FFFFFF"/>
                </a:solidFill>
                <a:latin typeface="Open Sans Italics"/>
              </a:rPr>
              <a:t>(n)</a:t>
            </a:r>
          </a:p>
          <a:p>
            <a:pPr algn="l">
              <a:lnSpc>
                <a:spcPts val="4480"/>
              </a:lnSpc>
            </a:pPr>
            <a:endParaRPr lang="en-US" sz="3200" spc="230" dirty="0">
              <a:solidFill>
                <a:srgbClr val="FFFFFF"/>
              </a:solidFill>
              <a:latin typeface="Open Sans Itali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810543"/>
            <a:chOff x="0" y="0"/>
            <a:chExt cx="4882467" cy="740225"/>
          </a:xfrm>
        </p:grpSpPr>
        <p:sp>
          <p:nvSpPr>
            <p:cNvPr id="3" name="Freeform 3"/>
            <p:cNvSpPr/>
            <p:nvPr/>
          </p:nvSpPr>
          <p:spPr>
            <a:xfrm>
              <a:off x="0" y="0"/>
              <a:ext cx="4882467" cy="740225"/>
            </a:xfrm>
            <a:custGeom>
              <a:avLst/>
              <a:gdLst/>
              <a:ahLst/>
              <a:cxnLst/>
              <a:rect l="l" t="t" r="r" b="b"/>
              <a:pathLst>
                <a:path w="4882467" h="740225">
                  <a:moveTo>
                    <a:pt x="0" y="0"/>
                  </a:moveTo>
                  <a:lnTo>
                    <a:pt x="4882467" y="0"/>
                  </a:lnTo>
                  <a:lnTo>
                    <a:pt x="4882467" y="740225"/>
                  </a:lnTo>
                  <a:lnTo>
                    <a:pt x="0" y="740225"/>
                  </a:lnTo>
                  <a:close/>
                </a:path>
              </a:pathLst>
            </a:custGeom>
            <a:solidFill>
              <a:srgbClr val="A23B6C"/>
            </a:solidFill>
          </p:spPr>
          <p:txBody>
            <a:bodyPr/>
            <a:lstStyle/>
            <a:p>
              <a:endParaRPr lang="en-GB"/>
            </a:p>
          </p:txBody>
        </p:sp>
        <p:sp>
          <p:nvSpPr>
            <p:cNvPr id="4" name="TextBox 4"/>
            <p:cNvSpPr txBox="1"/>
            <p:nvPr/>
          </p:nvSpPr>
          <p:spPr>
            <a:xfrm>
              <a:off x="0" y="-47625"/>
              <a:ext cx="4882467" cy="78785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734346"/>
            <a:ext cx="13331337" cy="1009652"/>
          </a:xfrm>
          <a:prstGeom prst="rect">
            <a:avLst/>
          </a:prstGeom>
        </p:spPr>
        <p:txBody>
          <a:bodyPr lIns="0" tIns="0" rIns="0" bIns="0" rtlCol="0" anchor="t">
            <a:spAutoFit/>
          </a:bodyPr>
          <a:lstStyle/>
          <a:p>
            <a:pPr algn="l">
              <a:lnSpc>
                <a:spcPts val="8399"/>
              </a:lnSpc>
            </a:pPr>
            <a:r>
              <a:rPr lang="en-US" sz="5999" dirty="0">
                <a:solidFill>
                  <a:srgbClr val="FFFFFF"/>
                </a:solidFill>
                <a:latin typeface="Open Sans Bold"/>
              </a:rPr>
              <a:t>STAP 1</a:t>
            </a:r>
          </a:p>
        </p:txBody>
      </p:sp>
      <p:sp>
        <p:nvSpPr>
          <p:cNvPr id="6" name="Freeform 6"/>
          <p:cNvSpPr/>
          <p:nvPr/>
        </p:nvSpPr>
        <p:spPr>
          <a:xfrm>
            <a:off x="1028700" y="4706713"/>
            <a:ext cx="3296299" cy="3296299"/>
          </a:xfrm>
          <a:custGeom>
            <a:avLst/>
            <a:gdLst/>
            <a:ahLst/>
            <a:cxnLst/>
            <a:rect l="l" t="t" r="r" b="b"/>
            <a:pathLst>
              <a:path w="3296299" h="3296299">
                <a:moveTo>
                  <a:pt x="0" y="0"/>
                </a:moveTo>
                <a:lnTo>
                  <a:pt x="3296299" y="0"/>
                </a:lnTo>
                <a:lnTo>
                  <a:pt x="3296299" y="3296299"/>
                </a:lnTo>
                <a:lnTo>
                  <a:pt x="0" y="3296299"/>
                </a:lnTo>
                <a:lnTo>
                  <a:pt x="0" y="0"/>
                </a:lnTo>
                <a:close/>
              </a:path>
            </a:pathLst>
          </a:custGeom>
          <a:blipFill>
            <a:blip r:embed="rId2"/>
            <a:stretch>
              <a:fillRect/>
            </a:stretch>
          </a:blipFill>
        </p:spPr>
        <p:txBody>
          <a:bodyPr/>
          <a:lstStyle/>
          <a:p>
            <a:endParaRPr lang="en-GB"/>
          </a:p>
        </p:txBody>
      </p:sp>
      <p:sp>
        <p:nvSpPr>
          <p:cNvPr id="7" name="TextBox 7"/>
          <p:cNvSpPr txBox="1"/>
          <p:nvPr/>
        </p:nvSpPr>
        <p:spPr>
          <a:xfrm>
            <a:off x="5472962" y="5729080"/>
            <a:ext cx="13474725" cy="1127740"/>
          </a:xfrm>
          <a:prstGeom prst="rect">
            <a:avLst/>
          </a:prstGeom>
        </p:spPr>
        <p:txBody>
          <a:bodyPr lIns="0" tIns="0" rIns="0" bIns="0" rtlCol="0" anchor="t">
            <a:spAutoFit/>
          </a:bodyPr>
          <a:lstStyle/>
          <a:p>
            <a:pPr algn="l">
              <a:lnSpc>
                <a:spcPts val="9241"/>
              </a:lnSpc>
              <a:spcBef>
                <a:spcPct val="0"/>
              </a:spcBef>
            </a:pPr>
            <a:r>
              <a:rPr lang="en-US" sz="6600" dirty="0" err="1">
                <a:solidFill>
                  <a:srgbClr val="000000"/>
                </a:solidFill>
                <a:latin typeface="Open Sans Bold"/>
              </a:rPr>
              <a:t>Breng</a:t>
            </a:r>
            <a:r>
              <a:rPr lang="en-US" sz="6600" dirty="0">
                <a:solidFill>
                  <a:srgbClr val="000000"/>
                </a:solidFill>
                <a:latin typeface="Open Sans Bold"/>
              </a:rPr>
              <a:t> de </a:t>
            </a:r>
            <a:r>
              <a:rPr lang="en-US" sz="6600" dirty="0" err="1">
                <a:solidFill>
                  <a:srgbClr val="000000"/>
                </a:solidFill>
                <a:latin typeface="Open Sans Bold"/>
              </a:rPr>
              <a:t>signalen</a:t>
            </a:r>
            <a:r>
              <a:rPr lang="en-US" sz="6600" dirty="0">
                <a:solidFill>
                  <a:srgbClr val="000000"/>
                </a:solidFill>
                <a:latin typeface="Open Sans Bold"/>
              </a:rPr>
              <a:t> in </a:t>
            </a:r>
            <a:r>
              <a:rPr lang="en-US" sz="6600" dirty="0" err="1">
                <a:solidFill>
                  <a:srgbClr val="000000"/>
                </a:solidFill>
                <a:latin typeface="Open Sans Bold"/>
              </a:rPr>
              <a:t>kaart</a:t>
            </a:r>
            <a:endParaRPr lang="en-US" sz="6600" dirty="0">
              <a:solidFill>
                <a:srgbClr val="000000"/>
              </a:solidFill>
              <a:latin typeface="Open Sans Bold"/>
            </a:endParaRPr>
          </a:p>
        </p:txBody>
      </p:sp>
      <p:sp>
        <p:nvSpPr>
          <p:cNvPr id="8" name="Freeform 8"/>
          <p:cNvSpPr/>
          <p:nvPr/>
        </p:nvSpPr>
        <p:spPr>
          <a:xfrm>
            <a:off x="15623576" y="839121"/>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810543"/>
            <a:chOff x="0" y="0"/>
            <a:chExt cx="4882467" cy="740225"/>
          </a:xfrm>
        </p:grpSpPr>
        <p:sp>
          <p:nvSpPr>
            <p:cNvPr id="3" name="Freeform 3"/>
            <p:cNvSpPr/>
            <p:nvPr/>
          </p:nvSpPr>
          <p:spPr>
            <a:xfrm>
              <a:off x="0" y="0"/>
              <a:ext cx="4882467" cy="740225"/>
            </a:xfrm>
            <a:custGeom>
              <a:avLst/>
              <a:gdLst/>
              <a:ahLst/>
              <a:cxnLst/>
              <a:rect l="l" t="t" r="r" b="b"/>
              <a:pathLst>
                <a:path w="4882467" h="740225">
                  <a:moveTo>
                    <a:pt x="0" y="0"/>
                  </a:moveTo>
                  <a:lnTo>
                    <a:pt x="4882467" y="0"/>
                  </a:lnTo>
                  <a:lnTo>
                    <a:pt x="4882467" y="740225"/>
                  </a:lnTo>
                  <a:lnTo>
                    <a:pt x="0" y="740225"/>
                  </a:lnTo>
                  <a:close/>
                </a:path>
              </a:pathLst>
            </a:custGeom>
            <a:solidFill>
              <a:srgbClr val="A23B6C"/>
            </a:solidFill>
          </p:spPr>
          <p:txBody>
            <a:bodyPr/>
            <a:lstStyle/>
            <a:p>
              <a:endParaRPr lang="en-GB"/>
            </a:p>
          </p:txBody>
        </p:sp>
        <p:sp>
          <p:nvSpPr>
            <p:cNvPr id="4" name="TextBox 4"/>
            <p:cNvSpPr txBox="1"/>
            <p:nvPr/>
          </p:nvSpPr>
          <p:spPr>
            <a:xfrm>
              <a:off x="0" y="-47625"/>
              <a:ext cx="4882467" cy="78785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415739"/>
            <a:ext cx="13331337" cy="2066927"/>
          </a:xfrm>
          <a:prstGeom prst="rect">
            <a:avLst/>
          </a:prstGeom>
        </p:spPr>
        <p:txBody>
          <a:bodyPr lIns="0" tIns="0" rIns="0" bIns="0" rtlCol="0" anchor="t">
            <a:spAutoFit/>
          </a:bodyPr>
          <a:lstStyle/>
          <a:p>
            <a:pPr algn="l">
              <a:lnSpc>
                <a:spcPts val="8399"/>
              </a:lnSpc>
            </a:pPr>
            <a:r>
              <a:rPr lang="en-US" sz="5999" dirty="0">
                <a:solidFill>
                  <a:srgbClr val="FFFFFF"/>
                </a:solidFill>
                <a:latin typeface="Open Sans Bold"/>
              </a:rPr>
              <a:t>TRAININGSCASUS - 1A</a:t>
            </a:r>
          </a:p>
          <a:p>
            <a:pPr algn="l">
              <a:lnSpc>
                <a:spcPts val="8399"/>
              </a:lnSpc>
            </a:pPr>
            <a:r>
              <a:rPr lang="en-US" sz="5999" dirty="0">
                <a:solidFill>
                  <a:srgbClr val="FFFFFF"/>
                </a:solidFill>
                <a:latin typeface="Open Sans Bold"/>
              </a:rPr>
              <a:t>HET EERSTE CONTACT</a:t>
            </a:r>
          </a:p>
        </p:txBody>
      </p:sp>
      <p:sp>
        <p:nvSpPr>
          <p:cNvPr id="6" name="TextBox 6"/>
          <p:cNvSpPr txBox="1"/>
          <p:nvPr/>
        </p:nvSpPr>
        <p:spPr>
          <a:xfrm>
            <a:off x="1028700" y="3258939"/>
            <a:ext cx="16230600" cy="6357638"/>
          </a:xfrm>
          <a:prstGeom prst="rect">
            <a:avLst/>
          </a:prstGeom>
        </p:spPr>
        <p:txBody>
          <a:bodyPr lIns="0" tIns="0" rIns="0" bIns="0" rtlCol="0" anchor="t">
            <a:spAutoFit/>
          </a:bodyPr>
          <a:lstStyle/>
          <a:p>
            <a:pPr algn="l">
              <a:lnSpc>
                <a:spcPts val="5039"/>
              </a:lnSpc>
              <a:spcBef>
                <a:spcPct val="0"/>
              </a:spcBef>
            </a:pPr>
            <a:r>
              <a:rPr lang="nl-NL" sz="3200" dirty="0">
                <a:solidFill>
                  <a:srgbClr val="000000"/>
                </a:solidFill>
                <a:latin typeface="Open Sans"/>
              </a:rPr>
              <a:t>Brenda, 39 jaar komt bij haar nieuwe huisarts. Zij is afgelopen weekend uitgegleden en heeft last van haar sleutelbeen en schouder. Brenda vertelt dat dit gebeurde toen ze zaterdagnacht, na een borreltje voor haar verjaardag, op weg naar huis is uitgegleden. Brenda vertelt, wanneer de huisarts doorvraagt, dat ze een paar wijntjes had gedronken. De afgelopen dagen had Brenda veel last. Nu is het woensdag. Omdat ze dacht dat het vanzelf wel over zou gaan, en het druk was op haar werk, lukte het eerder maken van een afspraak niet. Als de huisarts doorvraagt vertelt Brenda dat ze slecht slaapt en dat ze ook graag wat slaapmedicatie zou hebben. Brenda maakt een belaste indruk. Ze oogt erg vermoeid en gespannen, en ze praat snel en zenuwachtig.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810543"/>
            <a:chOff x="0" y="0"/>
            <a:chExt cx="4882467" cy="740225"/>
          </a:xfrm>
        </p:grpSpPr>
        <p:sp>
          <p:nvSpPr>
            <p:cNvPr id="3" name="Freeform 3"/>
            <p:cNvSpPr/>
            <p:nvPr/>
          </p:nvSpPr>
          <p:spPr>
            <a:xfrm>
              <a:off x="0" y="0"/>
              <a:ext cx="4882467" cy="740225"/>
            </a:xfrm>
            <a:custGeom>
              <a:avLst/>
              <a:gdLst/>
              <a:ahLst/>
              <a:cxnLst/>
              <a:rect l="l" t="t" r="r" b="b"/>
              <a:pathLst>
                <a:path w="4882467" h="740225">
                  <a:moveTo>
                    <a:pt x="0" y="0"/>
                  </a:moveTo>
                  <a:lnTo>
                    <a:pt x="4882467" y="0"/>
                  </a:lnTo>
                  <a:lnTo>
                    <a:pt x="4882467" y="740225"/>
                  </a:lnTo>
                  <a:lnTo>
                    <a:pt x="0" y="740225"/>
                  </a:lnTo>
                  <a:close/>
                </a:path>
              </a:pathLst>
            </a:custGeom>
            <a:solidFill>
              <a:srgbClr val="A23B6C"/>
            </a:solidFill>
          </p:spPr>
          <p:txBody>
            <a:bodyPr/>
            <a:lstStyle/>
            <a:p>
              <a:endParaRPr lang="en-GB"/>
            </a:p>
          </p:txBody>
        </p:sp>
        <p:sp>
          <p:nvSpPr>
            <p:cNvPr id="4" name="TextBox 4"/>
            <p:cNvSpPr txBox="1"/>
            <p:nvPr/>
          </p:nvSpPr>
          <p:spPr>
            <a:xfrm>
              <a:off x="0" y="-47625"/>
              <a:ext cx="4882467" cy="78785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415739"/>
            <a:ext cx="16230600" cy="3160930"/>
          </a:xfrm>
          <a:prstGeom prst="rect">
            <a:avLst/>
          </a:prstGeom>
        </p:spPr>
        <p:txBody>
          <a:bodyPr lIns="0" tIns="0" rIns="0" bIns="0" rtlCol="0" anchor="t">
            <a:spAutoFit/>
          </a:bodyPr>
          <a:lstStyle/>
          <a:p>
            <a:pPr algn="l">
              <a:lnSpc>
                <a:spcPts val="8399"/>
              </a:lnSpc>
            </a:pPr>
            <a:r>
              <a:rPr lang="en-US" sz="5999" dirty="0">
                <a:solidFill>
                  <a:srgbClr val="FFFFFF"/>
                </a:solidFill>
                <a:latin typeface="Open Sans Bold"/>
              </a:rPr>
              <a:t>TRAININGSCASUS 1A VERVOLG</a:t>
            </a:r>
          </a:p>
          <a:p>
            <a:pPr algn="l">
              <a:lnSpc>
                <a:spcPts val="8399"/>
              </a:lnSpc>
            </a:pPr>
            <a:r>
              <a:rPr lang="en-US" sz="5999" dirty="0">
                <a:solidFill>
                  <a:srgbClr val="FFFFFF"/>
                </a:solidFill>
                <a:latin typeface="Open Sans Bold"/>
              </a:rPr>
              <a:t>HET EERSTE CONTACT</a:t>
            </a:r>
          </a:p>
          <a:p>
            <a:pPr algn="l">
              <a:lnSpc>
                <a:spcPts val="8399"/>
              </a:lnSpc>
            </a:pPr>
            <a:r>
              <a:rPr lang="en-US" sz="5999" dirty="0">
                <a:solidFill>
                  <a:srgbClr val="FFFFFF"/>
                </a:solidFill>
                <a:latin typeface="Open Sans Bold"/>
              </a:rPr>
              <a:t>E ONTAKTO</a:t>
            </a:r>
          </a:p>
        </p:txBody>
      </p:sp>
      <p:sp>
        <p:nvSpPr>
          <p:cNvPr id="6" name="TextBox 6"/>
          <p:cNvSpPr txBox="1"/>
          <p:nvPr/>
        </p:nvSpPr>
        <p:spPr>
          <a:xfrm>
            <a:off x="1028700" y="3998068"/>
            <a:ext cx="16230600" cy="4504951"/>
          </a:xfrm>
          <a:prstGeom prst="rect">
            <a:avLst/>
          </a:prstGeom>
        </p:spPr>
        <p:txBody>
          <a:bodyPr lIns="0" tIns="0" rIns="0" bIns="0" rtlCol="0" anchor="t">
            <a:spAutoFit/>
          </a:bodyPr>
          <a:lstStyle/>
          <a:p>
            <a:pPr marL="777238" lvl="1" indent="-388619" algn="l">
              <a:lnSpc>
                <a:spcPts val="7199"/>
              </a:lnSpc>
              <a:buFont typeface="Arial"/>
              <a:buChar char="•"/>
            </a:pPr>
            <a:r>
              <a:rPr lang="en-US" sz="3599" dirty="0">
                <a:solidFill>
                  <a:srgbClr val="000000"/>
                </a:solidFill>
                <a:latin typeface="Open Sans"/>
              </a:rPr>
              <a:t>Heb je </a:t>
            </a:r>
            <a:r>
              <a:rPr lang="en-US" sz="3599" dirty="0" err="1">
                <a:solidFill>
                  <a:srgbClr val="000000"/>
                </a:solidFill>
                <a:latin typeface="Open Sans"/>
              </a:rPr>
              <a:t>zorgen</a:t>
            </a:r>
            <a:r>
              <a:rPr lang="en-US" sz="3599" dirty="0">
                <a:solidFill>
                  <a:srgbClr val="000000"/>
                </a:solidFill>
                <a:latin typeface="Open Sans"/>
              </a:rPr>
              <a:t>, zo ja, </a:t>
            </a:r>
            <a:r>
              <a:rPr lang="en-US" sz="3599" dirty="0" err="1">
                <a:solidFill>
                  <a:srgbClr val="000000"/>
                </a:solidFill>
                <a:latin typeface="Open Sans"/>
              </a:rPr>
              <a:t>waarover</a:t>
            </a:r>
            <a:r>
              <a:rPr lang="en-US" sz="3599" dirty="0">
                <a:solidFill>
                  <a:srgbClr val="000000"/>
                </a:solidFill>
                <a:latin typeface="Open Sans"/>
              </a:rPr>
              <a:t>?</a:t>
            </a:r>
          </a:p>
          <a:p>
            <a:pPr marL="777238" lvl="1" indent="-388619" algn="l">
              <a:lnSpc>
                <a:spcPts val="7199"/>
              </a:lnSpc>
              <a:buFont typeface="Arial"/>
              <a:buChar char="•"/>
            </a:pPr>
            <a:r>
              <a:rPr lang="en-US" sz="3599" dirty="0">
                <a:solidFill>
                  <a:srgbClr val="000000"/>
                </a:solidFill>
                <a:latin typeface="Open Sans"/>
              </a:rPr>
              <a:t>Zou je de </a:t>
            </a:r>
            <a:r>
              <a:rPr lang="en-US" sz="3599" dirty="0" err="1">
                <a:solidFill>
                  <a:srgbClr val="000000"/>
                </a:solidFill>
                <a:latin typeface="Open Sans"/>
              </a:rPr>
              <a:t>Kódigo</a:t>
            </a:r>
            <a:r>
              <a:rPr lang="en-US" sz="3599" dirty="0">
                <a:solidFill>
                  <a:srgbClr val="000000"/>
                </a:solidFill>
                <a:latin typeface="Open Sans"/>
              </a:rPr>
              <a:t> di </a:t>
            </a:r>
            <a:r>
              <a:rPr lang="en-US" sz="3599" dirty="0" err="1">
                <a:solidFill>
                  <a:srgbClr val="000000"/>
                </a:solidFill>
                <a:latin typeface="Open Sans"/>
              </a:rPr>
              <a:t>Protekshon</a:t>
            </a:r>
            <a:r>
              <a:rPr lang="en-US" sz="3599" dirty="0">
                <a:solidFill>
                  <a:srgbClr val="000000"/>
                </a:solidFill>
                <a:latin typeface="Open Sans"/>
              </a:rPr>
              <a:t> </a:t>
            </a:r>
            <a:r>
              <a:rPr lang="en-US" sz="3599" dirty="0" err="1">
                <a:solidFill>
                  <a:srgbClr val="000000"/>
                </a:solidFill>
                <a:latin typeface="Open Sans"/>
              </a:rPr>
              <a:t>starten</a:t>
            </a:r>
            <a:r>
              <a:rPr lang="en-US" sz="3599" dirty="0">
                <a:solidFill>
                  <a:srgbClr val="000000"/>
                </a:solidFill>
                <a:latin typeface="Open Sans"/>
              </a:rPr>
              <a:t>?</a:t>
            </a:r>
          </a:p>
          <a:p>
            <a:pPr marL="777238" lvl="1" indent="-388619" algn="l">
              <a:lnSpc>
                <a:spcPts val="7199"/>
              </a:lnSpc>
              <a:buFont typeface="Arial"/>
              <a:buChar char="•"/>
            </a:pPr>
            <a:r>
              <a:rPr lang="en-US" sz="3599" dirty="0">
                <a:solidFill>
                  <a:srgbClr val="000000"/>
                </a:solidFill>
                <a:latin typeface="Open Sans"/>
              </a:rPr>
              <a:t>Wat </a:t>
            </a:r>
            <a:r>
              <a:rPr lang="en-US" sz="3599" dirty="0" err="1">
                <a:solidFill>
                  <a:srgbClr val="000000"/>
                </a:solidFill>
                <a:latin typeface="Open Sans"/>
              </a:rPr>
              <a:t>zou</a:t>
            </a:r>
            <a:r>
              <a:rPr lang="en-US" sz="3599" dirty="0">
                <a:solidFill>
                  <a:srgbClr val="000000"/>
                </a:solidFill>
                <a:latin typeface="Open Sans"/>
              </a:rPr>
              <a:t> je </a:t>
            </a:r>
            <a:r>
              <a:rPr lang="en-US" sz="3599" dirty="0" err="1">
                <a:solidFill>
                  <a:srgbClr val="000000"/>
                </a:solidFill>
                <a:latin typeface="Open Sans"/>
              </a:rPr>
              <a:t>als</a:t>
            </a:r>
            <a:r>
              <a:rPr lang="en-US" sz="3599" dirty="0">
                <a:solidFill>
                  <a:srgbClr val="000000"/>
                </a:solidFill>
                <a:latin typeface="Open Sans"/>
              </a:rPr>
              <a:t> </a:t>
            </a:r>
            <a:r>
              <a:rPr lang="en-US" sz="3599" dirty="0" err="1">
                <a:solidFill>
                  <a:srgbClr val="000000"/>
                </a:solidFill>
                <a:latin typeface="Open Sans"/>
              </a:rPr>
              <a:t>huisarts</a:t>
            </a:r>
            <a:r>
              <a:rPr lang="en-US" sz="3599" dirty="0">
                <a:solidFill>
                  <a:srgbClr val="000000"/>
                </a:solidFill>
                <a:latin typeface="Open Sans"/>
              </a:rPr>
              <a:t> (</a:t>
            </a:r>
            <a:r>
              <a:rPr lang="en-US" sz="3599" dirty="0" err="1">
                <a:solidFill>
                  <a:srgbClr val="000000"/>
                </a:solidFill>
                <a:latin typeface="Open Sans"/>
              </a:rPr>
              <a:t>moeten</a:t>
            </a:r>
            <a:r>
              <a:rPr lang="en-US" sz="3599" dirty="0">
                <a:solidFill>
                  <a:srgbClr val="000000"/>
                </a:solidFill>
                <a:latin typeface="Open Sans"/>
              </a:rPr>
              <a:t>) </a:t>
            </a:r>
            <a:r>
              <a:rPr lang="en-US" sz="3599" dirty="0" err="1">
                <a:solidFill>
                  <a:srgbClr val="000000"/>
                </a:solidFill>
                <a:latin typeface="Open Sans"/>
              </a:rPr>
              <a:t>doen</a:t>
            </a:r>
            <a:r>
              <a:rPr lang="en-US" sz="3599" dirty="0">
                <a:solidFill>
                  <a:srgbClr val="000000"/>
                </a:solidFill>
                <a:latin typeface="Open Sans"/>
              </a:rPr>
              <a:t>?</a:t>
            </a:r>
          </a:p>
          <a:p>
            <a:pPr marL="777238" lvl="1" indent="-388619" algn="l">
              <a:lnSpc>
                <a:spcPts val="7199"/>
              </a:lnSpc>
              <a:buFont typeface="Arial"/>
              <a:buChar char="•"/>
            </a:pPr>
            <a:r>
              <a:rPr lang="en-US" sz="3599" dirty="0">
                <a:solidFill>
                  <a:srgbClr val="000000"/>
                </a:solidFill>
                <a:latin typeface="Open Sans"/>
              </a:rPr>
              <a:t>Wat </a:t>
            </a:r>
            <a:r>
              <a:rPr lang="en-US" sz="3599" dirty="0" err="1">
                <a:solidFill>
                  <a:srgbClr val="000000"/>
                </a:solidFill>
                <a:latin typeface="Open Sans"/>
              </a:rPr>
              <a:t>zou</a:t>
            </a:r>
            <a:r>
              <a:rPr lang="en-US" sz="3599" dirty="0">
                <a:solidFill>
                  <a:srgbClr val="000000"/>
                </a:solidFill>
                <a:latin typeface="Open Sans"/>
              </a:rPr>
              <a:t> je </a:t>
            </a:r>
            <a:r>
              <a:rPr lang="en-US" sz="3599" dirty="0" err="1">
                <a:solidFill>
                  <a:srgbClr val="000000"/>
                </a:solidFill>
                <a:latin typeface="Open Sans"/>
              </a:rPr>
              <a:t>kunnen</a:t>
            </a:r>
            <a:r>
              <a:rPr lang="en-US" sz="3599" dirty="0">
                <a:solidFill>
                  <a:srgbClr val="000000"/>
                </a:solidFill>
                <a:latin typeface="Open Sans"/>
              </a:rPr>
              <a:t> </a:t>
            </a:r>
            <a:r>
              <a:rPr lang="en-US" sz="3599" dirty="0" err="1">
                <a:solidFill>
                  <a:srgbClr val="000000"/>
                </a:solidFill>
                <a:latin typeface="Open Sans"/>
              </a:rPr>
              <a:t>doen</a:t>
            </a:r>
            <a:r>
              <a:rPr lang="en-US" sz="3599" dirty="0">
                <a:solidFill>
                  <a:srgbClr val="000000"/>
                </a:solidFill>
                <a:latin typeface="Open Sans"/>
              </a:rPr>
              <a:t> </a:t>
            </a:r>
            <a:r>
              <a:rPr lang="en-US" sz="3599" dirty="0" err="1">
                <a:solidFill>
                  <a:srgbClr val="000000"/>
                </a:solidFill>
                <a:latin typeface="Open Sans"/>
              </a:rPr>
              <a:t>vanuit</a:t>
            </a:r>
            <a:r>
              <a:rPr lang="en-US" sz="3599" dirty="0">
                <a:solidFill>
                  <a:srgbClr val="000000"/>
                </a:solidFill>
                <a:latin typeface="Open Sans"/>
              </a:rPr>
              <a:t> </a:t>
            </a:r>
            <a:r>
              <a:rPr lang="en-US" sz="3599" dirty="0" err="1">
                <a:solidFill>
                  <a:srgbClr val="000000"/>
                </a:solidFill>
                <a:latin typeface="Open Sans"/>
              </a:rPr>
              <a:t>jouw</a:t>
            </a:r>
            <a:r>
              <a:rPr lang="en-US" sz="3599" dirty="0">
                <a:solidFill>
                  <a:srgbClr val="000000"/>
                </a:solidFill>
                <a:latin typeface="Open Sans"/>
              </a:rPr>
              <a:t> sector </a:t>
            </a:r>
            <a:r>
              <a:rPr lang="en-US" sz="3599" dirty="0" err="1">
                <a:solidFill>
                  <a:srgbClr val="000000"/>
                </a:solidFill>
                <a:latin typeface="Open Sans"/>
              </a:rPr>
              <a:t>bij</a:t>
            </a:r>
            <a:r>
              <a:rPr lang="en-US" sz="3599" dirty="0">
                <a:solidFill>
                  <a:srgbClr val="000000"/>
                </a:solidFill>
                <a:latin typeface="Open Sans"/>
              </a:rPr>
              <a:t> </a:t>
            </a:r>
            <a:r>
              <a:rPr lang="en-US" sz="3599" dirty="0" err="1">
                <a:solidFill>
                  <a:srgbClr val="000000"/>
                </a:solidFill>
                <a:latin typeface="Open Sans"/>
              </a:rPr>
              <a:t>deze</a:t>
            </a:r>
            <a:r>
              <a:rPr lang="en-US" sz="3599" dirty="0">
                <a:solidFill>
                  <a:srgbClr val="000000"/>
                </a:solidFill>
                <a:latin typeface="Open Sans"/>
              </a:rPr>
              <a:t> </a:t>
            </a:r>
            <a:r>
              <a:rPr lang="en-US" sz="3599" dirty="0" err="1">
                <a:solidFill>
                  <a:srgbClr val="000000"/>
                </a:solidFill>
                <a:latin typeface="Open Sans"/>
              </a:rPr>
              <a:t>signalen</a:t>
            </a:r>
            <a:r>
              <a:rPr lang="en-US" sz="3599" dirty="0">
                <a:solidFill>
                  <a:srgbClr val="000000"/>
                </a:solidFill>
                <a:latin typeface="Open Sans"/>
              </a:rPr>
              <a:t> van Brenda?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50119" y="3606042"/>
            <a:ext cx="18538119" cy="6844106"/>
          </a:xfrm>
          <a:custGeom>
            <a:avLst/>
            <a:gdLst/>
            <a:ahLst/>
            <a:cxnLst/>
            <a:rect l="l" t="t" r="r" b="b"/>
            <a:pathLst>
              <a:path w="18288000" h="6844106">
                <a:moveTo>
                  <a:pt x="0" y="0"/>
                </a:moveTo>
                <a:lnTo>
                  <a:pt x="18288000" y="0"/>
                </a:lnTo>
                <a:lnTo>
                  <a:pt x="18288000" y="6844106"/>
                </a:lnTo>
                <a:lnTo>
                  <a:pt x="0" y="6844106"/>
                </a:lnTo>
                <a:lnTo>
                  <a:pt x="0" y="0"/>
                </a:lnTo>
                <a:close/>
              </a:path>
            </a:pathLst>
          </a:custGeom>
          <a:blipFill>
            <a:blip r:embed="rId2"/>
            <a:stretch>
              <a:fillRect l="-70900" r="-4524"/>
            </a:stretch>
          </a:blipFill>
        </p:spPr>
        <p:txBody>
          <a:bodyPr/>
          <a:lstStyle/>
          <a:p>
            <a:endParaRPr lang="en-GB"/>
          </a:p>
        </p:txBody>
      </p:sp>
      <p:sp>
        <p:nvSpPr>
          <p:cNvPr id="9" name="TextBox 9"/>
          <p:cNvSpPr txBox="1"/>
          <p:nvPr/>
        </p:nvSpPr>
        <p:spPr>
          <a:xfrm>
            <a:off x="1028700" y="1161391"/>
            <a:ext cx="9996178" cy="1009652"/>
          </a:xfrm>
          <a:prstGeom prst="rect">
            <a:avLst/>
          </a:prstGeom>
        </p:spPr>
        <p:txBody>
          <a:bodyPr lIns="0" tIns="0" rIns="0" bIns="0" rtlCol="0" anchor="t">
            <a:spAutoFit/>
          </a:bodyPr>
          <a:lstStyle/>
          <a:p>
            <a:pPr algn="l">
              <a:lnSpc>
                <a:spcPts val="8399"/>
              </a:lnSpc>
            </a:pPr>
            <a:r>
              <a:rPr lang="en-US" sz="5999" dirty="0">
                <a:solidFill>
                  <a:srgbClr val="FFFFFF"/>
                </a:solidFill>
                <a:latin typeface="Open Sans Bold"/>
              </a:rPr>
              <a:t>VOORSTELLEN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50119" y="3606042"/>
            <a:ext cx="18538119" cy="6844106"/>
          </a:xfrm>
          <a:custGeom>
            <a:avLst/>
            <a:gdLst/>
            <a:ahLst/>
            <a:cxnLst/>
            <a:rect l="l" t="t" r="r" b="b"/>
            <a:pathLst>
              <a:path w="18288000" h="6844106">
                <a:moveTo>
                  <a:pt x="0" y="0"/>
                </a:moveTo>
                <a:lnTo>
                  <a:pt x="18288000" y="0"/>
                </a:lnTo>
                <a:lnTo>
                  <a:pt x="18288000" y="6844106"/>
                </a:lnTo>
                <a:lnTo>
                  <a:pt x="0" y="6844106"/>
                </a:lnTo>
                <a:lnTo>
                  <a:pt x="0" y="0"/>
                </a:lnTo>
                <a:close/>
              </a:path>
            </a:pathLst>
          </a:custGeom>
          <a:blipFill>
            <a:blip r:embed="rId2"/>
            <a:stretch>
              <a:fillRect t="-61686" b="-23131"/>
            </a:stretch>
          </a:blipFill>
        </p:spPr>
        <p:txBody>
          <a:bodyPr/>
          <a:lstStyle/>
          <a:p>
            <a:endParaRPr lang="en-GB"/>
          </a:p>
        </p:txBody>
      </p:sp>
      <p:sp>
        <p:nvSpPr>
          <p:cNvPr id="9" name="TextBox 9"/>
          <p:cNvSpPr txBox="1"/>
          <p:nvPr/>
        </p:nvSpPr>
        <p:spPr>
          <a:xfrm>
            <a:off x="1028700" y="505746"/>
            <a:ext cx="16776371" cy="2129301"/>
          </a:xfrm>
          <a:prstGeom prst="rect">
            <a:avLst/>
          </a:prstGeom>
        </p:spPr>
        <p:txBody>
          <a:bodyPr lIns="0" tIns="0" rIns="0" bIns="0" rtlCol="0" anchor="t">
            <a:spAutoFit/>
          </a:bodyPr>
          <a:lstStyle/>
          <a:p>
            <a:pPr algn="l">
              <a:lnSpc>
                <a:spcPts val="10799"/>
              </a:lnSpc>
            </a:pPr>
            <a:r>
              <a:rPr lang="en-US" sz="5999" dirty="0">
                <a:solidFill>
                  <a:srgbClr val="FFFFFF"/>
                </a:solidFill>
                <a:latin typeface="Open Sans Bold"/>
              </a:rPr>
              <a:t>KINDCHECK</a:t>
            </a:r>
          </a:p>
          <a:p>
            <a:pPr algn="l">
              <a:lnSpc>
                <a:spcPts val="6480"/>
              </a:lnSpc>
            </a:pPr>
            <a:r>
              <a:rPr lang="en-US" sz="3600" dirty="0" err="1">
                <a:solidFill>
                  <a:srgbClr val="FFFFFF"/>
                </a:solidFill>
                <a:latin typeface="Open Sans Bold"/>
              </a:rPr>
              <a:t>Zorgen</a:t>
            </a:r>
            <a:r>
              <a:rPr lang="en-US" sz="3600" dirty="0">
                <a:solidFill>
                  <a:srgbClr val="FFFFFF"/>
                </a:solidFill>
                <a:latin typeface="Open Sans Bold"/>
              </a:rPr>
              <a:t> over </a:t>
            </a:r>
            <a:r>
              <a:rPr lang="en-US" sz="3600" dirty="0" err="1">
                <a:solidFill>
                  <a:srgbClr val="FFFFFF"/>
                </a:solidFill>
                <a:latin typeface="Open Sans Bold"/>
              </a:rPr>
              <a:t>een</a:t>
            </a:r>
            <a:r>
              <a:rPr lang="en-US" sz="3600" dirty="0">
                <a:solidFill>
                  <a:srgbClr val="FFFFFF"/>
                </a:solidFill>
                <a:latin typeface="Open Sans Bold"/>
              </a:rPr>
              <a:t> kind of </a:t>
            </a:r>
            <a:r>
              <a:rPr lang="en-US" sz="3600" dirty="0" err="1">
                <a:solidFill>
                  <a:srgbClr val="FFFFFF"/>
                </a:solidFill>
                <a:latin typeface="Open Sans Bold"/>
              </a:rPr>
              <a:t>jongere</a:t>
            </a:r>
            <a:r>
              <a:rPr lang="en-US" sz="3600" dirty="0">
                <a:solidFill>
                  <a:srgbClr val="FFFFFF"/>
                </a:solidFill>
                <a:latin typeface="Open Sans Bold"/>
              </a:rPr>
              <a:t> op basis van </a:t>
            </a:r>
            <a:r>
              <a:rPr lang="en-US" sz="3600" dirty="0" err="1">
                <a:solidFill>
                  <a:srgbClr val="FFFFFF"/>
                </a:solidFill>
                <a:latin typeface="Open Sans Bold"/>
              </a:rPr>
              <a:t>signalen</a:t>
            </a:r>
            <a:r>
              <a:rPr lang="en-US" sz="3600" dirty="0">
                <a:solidFill>
                  <a:srgbClr val="FFFFFF"/>
                </a:solidFill>
                <a:latin typeface="Open Sans Bold"/>
              </a:rPr>
              <a:t> van de </a:t>
            </a:r>
            <a:r>
              <a:rPr lang="en-US" sz="3600" dirty="0" err="1">
                <a:solidFill>
                  <a:srgbClr val="FFFFFF"/>
                </a:solidFill>
                <a:latin typeface="Open Sans Bold"/>
              </a:rPr>
              <a:t>ouder</a:t>
            </a:r>
            <a:endParaRPr lang="en-US" sz="3600" dirty="0">
              <a:solidFill>
                <a:srgbClr val="FFFFFF"/>
              </a:solidFill>
              <a:latin typeface="Open Sans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810543"/>
            <a:chOff x="0" y="0"/>
            <a:chExt cx="4882467" cy="740225"/>
          </a:xfrm>
        </p:grpSpPr>
        <p:sp>
          <p:nvSpPr>
            <p:cNvPr id="3" name="Freeform 3"/>
            <p:cNvSpPr/>
            <p:nvPr/>
          </p:nvSpPr>
          <p:spPr>
            <a:xfrm>
              <a:off x="0" y="0"/>
              <a:ext cx="4882467" cy="740225"/>
            </a:xfrm>
            <a:custGeom>
              <a:avLst/>
              <a:gdLst/>
              <a:ahLst/>
              <a:cxnLst/>
              <a:rect l="l" t="t" r="r" b="b"/>
              <a:pathLst>
                <a:path w="4882467" h="740225">
                  <a:moveTo>
                    <a:pt x="0" y="0"/>
                  </a:moveTo>
                  <a:lnTo>
                    <a:pt x="4882467" y="0"/>
                  </a:lnTo>
                  <a:lnTo>
                    <a:pt x="4882467" y="740225"/>
                  </a:lnTo>
                  <a:lnTo>
                    <a:pt x="0" y="740225"/>
                  </a:lnTo>
                  <a:close/>
                </a:path>
              </a:pathLst>
            </a:custGeom>
            <a:solidFill>
              <a:srgbClr val="A23B6C"/>
            </a:solidFill>
          </p:spPr>
          <p:txBody>
            <a:bodyPr/>
            <a:lstStyle/>
            <a:p>
              <a:endParaRPr lang="en-GB"/>
            </a:p>
          </p:txBody>
        </p:sp>
        <p:sp>
          <p:nvSpPr>
            <p:cNvPr id="4" name="TextBox 4"/>
            <p:cNvSpPr txBox="1"/>
            <p:nvPr/>
          </p:nvSpPr>
          <p:spPr>
            <a:xfrm>
              <a:off x="0" y="-47625"/>
              <a:ext cx="4882467" cy="78785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415739"/>
            <a:ext cx="13331337" cy="2066927"/>
          </a:xfrm>
          <a:prstGeom prst="rect">
            <a:avLst/>
          </a:prstGeom>
        </p:spPr>
        <p:txBody>
          <a:bodyPr lIns="0" tIns="0" rIns="0" bIns="0" rtlCol="0" anchor="t">
            <a:spAutoFit/>
          </a:bodyPr>
          <a:lstStyle/>
          <a:p>
            <a:pPr algn="l">
              <a:lnSpc>
                <a:spcPts val="8399"/>
              </a:lnSpc>
            </a:pPr>
            <a:r>
              <a:rPr lang="en-US" sz="5999" dirty="0">
                <a:solidFill>
                  <a:srgbClr val="FFFFFF"/>
                </a:solidFill>
                <a:latin typeface="Open Sans Bold"/>
              </a:rPr>
              <a:t>TRAININGSCASUS - 1B</a:t>
            </a:r>
          </a:p>
          <a:p>
            <a:pPr algn="l">
              <a:lnSpc>
                <a:spcPts val="8399"/>
              </a:lnSpc>
            </a:pPr>
            <a:r>
              <a:rPr lang="en-US" sz="5999" dirty="0">
                <a:solidFill>
                  <a:srgbClr val="FFFFFF"/>
                </a:solidFill>
                <a:latin typeface="Open Sans Bold"/>
              </a:rPr>
              <a:t>HET EERSTE CONTACT</a:t>
            </a:r>
          </a:p>
        </p:txBody>
      </p:sp>
      <p:sp>
        <p:nvSpPr>
          <p:cNvPr id="6" name="TextBox 6"/>
          <p:cNvSpPr txBox="1"/>
          <p:nvPr/>
        </p:nvSpPr>
        <p:spPr>
          <a:xfrm>
            <a:off x="1143000" y="3514276"/>
            <a:ext cx="16230600" cy="6356985"/>
          </a:xfrm>
          <a:prstGeom prst="rect">
            <a:avLst/>
          </a:prstGeom>
        </p:spPr>
        <p:txBody>
          <a:bodyPr lIns="0" tIns="0" rIns="0" bIns="0" rtlCol="0" anchor="t">
            <a:spAutoFit/>
          </a:bodyPr>
          <a:lstStyle/>
          <a:p>
            <a:pPr algn="l">
              <a:lnSpc>
                <a:spcPts val="5039"/>
              </a:lnSpc>
              <a:spcBef>
                <a:spcPct val="0"/>
              </a:spcBef>
            </a:pPr>
            <a:r>
              <a:rPr lang="nl-NL" sz="3599" dirty="0">
                <a:solidFill>
                  <a:srgbClr val="000000"/>
                </a:solidFill>
                <a:latin typeface="Open Sans"/>
              </a:rPr>
              <a:t>Als de huisarts doorvraagt (</a:t>
            </a:r>
            <a:r>
              <a:rPr lang="nl-NL" sz="3599" dirty="0" err="1">
                <a:solidFill>
                  <a:srgbClr val="000000"/>
                </a:solidFill>
                <a:latin typeface="Open Sans"/>
              </a:rPr>
              <a:t>Kindcheck</a:t>
            </a:r>
            <a:r>
              <a:rPr lang="nl-NL" sz="3599" dirty="0">
                <a:solidFill>
                  <a:srgbClr val="000000"/>
                </a:solidFill>
                <a:latin typeface="Open Sans"/>
              </a:rPr>
              <a:t>), blijkt dat Brenda moeder is van twee kinderen: Misha (12) en </a:t>
            </a:r>
            <a:r>
              <a:rPr lang="nl-NL" sz="3599" dirty="0" err="1">
                <a:solidFill>
                  <a:srgbClr val="000000"/>
                </a:solidFill>
                <a:latin typeface="Open Sans"/>
              </a:rPr>
              <a:t>Jerson</a:t>
            </a:r>
            <a:r>
              <a:rPr lang="nl-NL" sz="3599" dirty="0">
                <a:solidFill>
                  <a:srgbClr val="000000"/>
                </a:solidFill>
                <a:latin typeface="Open Sans"/>
              </a:rPr>
              <a:t> (8), waarmee zij samen in een appartementje woont. Brenda en haar ex (vader van de kinderen) zijn een jaar geleden uit elkaar gegaan. Brenda noemt haar ex een grote vergissing, en lacht om haar eigen opmerking. Brenda vertelt dat </a:t>
            </a:r>
            <a:r>
              <a:rPr lang="nl-NL" sz="3599" dirty="0" err="1">
                <a:solidFill>
                  <a:srgbClr val="000000"/>
                </a:solidFill>
                <a:latin typeface="Open Sans"/>
              </a:rPr>
              <a:t>Jerson</a:t>
            </a:r>
            <a:r>
              <a:rPr lang="nl-NL" sz="3599" dirty="0">
                <a:solidFill>
                  <a:srgbClr val="000000"/>
                </a:solidFill>
                <a:latin typeface="Open Sans"/>
              </a:rPr>
              <a:t> thuis was toen het ongeluk gebeurde. Misha niet, die sliep bij een vriendin. </a:t>
            </a:r>
            <a:r>
              <a:rPr lang="nl-NL" sz="3599" dirty="0" err="1">
                <a:solidFill>
                  <a:srgbClr val="000000"/>
                </a:solidFill>
                <a:latin typeface="Open Sans"/>
              </a:rPr>
              <a:t>Jerson</a:t>
            </a:r>
            <a:r>
              <a:rPr lang="nl-NL" sz="3599" dirty="0">
                <a:solidFill>
                  <a:srgbClr val="000000"/>
                </a:solidFill>
                <a:latin typeface="Open Sans"/>
              </a:rPr>
              <a:t> was in de huiskamer toen Brenda thuiskwam, en was meteen heel lief. Hij wilde ijs halen voor haar zere arm, maar ze hebben geen vriezer, vertelt Brenda lachend. Als de huisarts vraagt wie er nog meer bij </a:t>
            </a:r>
            <a:r>
              <a:rPr lang="nl-NL" sz="3599" dirty="0" err="1">
                <a:solidFill>
                  <a:srgbClr val="000000"/>
                </a:solidFill>
                <a:latin typeface="Open Sans"/>
              </a:rPr>
              <a:t>Jerson</a:t>
            </a:r>
            <a:r>
              <a:rPr lang="nl-NL" sz="3599" dirty="0">
                <a:solidFill>
                  <a:srgbClr val="000000"/>
                </a:solidFill>
                <a:latin typeface="Open Sans"/>
              </a:rPr>
              <a:t> was toen Brenda thuiskwam, vertelt ze geagiteerd dat er verder niemand thuis was. Het was al laat.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763F6-7E15-3CBA-2D8F-2529F5AC976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D395057-6C70-4061-4A0C-FA88DEDD6D69}"/>
              </a:ext>
            </a:extLst>
          </p:cNvPr>
          <p:cNvGrpSpPr/>
          <p:nvPr/>
        </p:nvGrpSpPr>
        <p:grpSpPr>
          <a:xfrm>
            <a:off x="0" y="0"/>
            <a:ext cx="18288000" cy="2810543"/>
            <a:chOff x="0" y="0"/>
            <a:chExt cx="4882467" cy="740225"/>
          </a:xfrm>
        </p:grpSpPr>
        <p:sp>
          <p:nvSpPr>
            <p:cNvPr id="3" name="Freeform 3">
              <a:extLst>
                <a:ext uri="{FF2B5EF4-FFF2-40B4-BE49-F238E27FC236}">
                  <a16:creationId xmlns:a16="http://schemas.microsoft.com/office/drawing/2014/main" id="{C0D44296-3675-512B-9D4E-E030711CC617}"/>
                </a:ext>
              </a:extLst>
            </p:cNvPr>
            <p:cNvSpPr/>
            <p:nvPr/>
          </p:nvSpPr>
          <p:spPr>
            <a:xfrm>
              <a:off x="0" y="0"/>
              <a:ext cx="4882467" cy="740225"/>
            </a:xfrm>
            <a:custGeom>
              <a:avLst/>
              <a:gdLst/>
              <a:ahLst/>
              <a:cxnLst/>
              <a:rect l="l" t="t" r="r" b="b"/>
              <a:pathLst>
                <a:path w="4882467" h="740225">
                  <a:moveTo>
                    <a:pt x="0" y="0"/>
                  </a:moveTo>
                  <a:lnTo>
                    <a:pt x="4882467" y="0"/>
                  </a:lnTo>
                  <a:lnTo>
                    <a:pt x="4882467" y="740225"/>
                  </a:lnTo>
                  <a:lnTo>
                    <a:pt x="0" y="740225"/>
                  </a:lnTo>
                  <a:close/>
                </a:path>
              </a:pathLst>
            </a:custGeom>
            <a:solidFill>
              <a:srgbClr val="A23B6C"/>
            </a:solidFill>
          </p:spPr>
          <p:txBody>
            <a:bodyPr/>
            <a:lstStyle/>
            <a:p>
              <a:endParaRPr lang="en-GB"/>
            </a:p>
          </p:txBody>
        </p:sp>
        <p:sp>
          <p:nvSpPr>
            <p:cNvPr id="4" name="TextBox 4">
              <a:extLst>
                <a:ext uri="{FF2B5EF4-FFF2-40B4-BE49-F238E27FC236}">
                  <a16:creationId xmlns:a16="http://schemas.microsoft.com/office/drawing/2014/main" id="{F80B4159-53F0-FE6B-4925-04B541D8F310}"/>
                </a:ext>
              </a:extLst>
            </p:cNvPr>
            <p:cNvSpPr txBox="1"/>
            <p:nvPr/>
          </p:nvSpPr>
          <p:spPr>
            <a:xfrm>
              <a:off x="0" y="-47625"/>
              <a:ext cx="4882467" cy="787850"/>
            </a:xfrm>
            <a:prstGeom prst="rect">
              <a:avLst/>
            </a:prstGeom>
          </p:spPr>
          <p:txBody>
            <a:bodyPr lIns="50800" tIns="50800" rIns="50800" bIns="50800" rtlCol="0" anchor="ctr"/>
            <a:lstStyle/>
            <a:p>
              <a:pPr algn="ctr">
                <a:lnSpc>
                  <a:spcPts val="2659"/>
                </a:lnSpc>
              </a:pPr>
              <a:endParaRPr/>
            </a:p>
          </p:txBody>
        </p:sp>
      </p:grpSp>
      <p:sp>
        <p:nvSpPr>
          <p:cNvPr id="5" name="TextBox 5">
            <a:extLst>
              <a:ext uri="{FF2B5EF4-FFF2-40B4-BE49-F238E27FC236}">
                <a16:creationId xmlns:a16="http://schemas.microsoft.com/office/drawing/2014/main" id="{8180724D-4393-D35A-D3EE-1D3BB7BD8A35}"/>
              </a:ext>
            </a:extLst>
          </p:cNvPr>
          <p:cNvSpPr txBox="1"/>
          <p:nvPr/>
        </p:nvSpPr>
        <p:spPr>
          <a:xfrm>
            <a:off x="1028700" y="734346"/>
            <a:ext cx="13331337" cy="1009652"/>
          </a:xfrm>
          <a:prstGeom prst="rect">
            <a:avLst/>
          </a:prstGeom>
        </p:spPr>
        <p:txBody>
          <a:bodyPr lIns="0" tIns="0" rIns="0" bIns="0" rtlCol="0" anchor="t">
            <a:spAutoFit/>
          </a:bodyPr>
          <a:lstStyle/>
          <a:p>
            <a:pPr algn="l">
              <a:lnSpc>
                <a:spcPts val="8399"/>
              </a:lnSpc>
            </a:pPr>
            <a:r>
              <a:rPr lang="en-US" sz="5999" dirty="0">
                <a:solidFill>
                  <a:srgbClr val="FFFFFF"/>
                </a:solidFill>
                <a:latin typeface="Open Sans Bold"/>
              </a:rPr>
              <a:t>STAP 2</a:t>
            </a:r>
          </a:p>
        </p:txBody>
      </p:sp>
      <p:sp>
        <p:nvSpPr>
          <p:cNvPr id="7" name="TextBox 7">
            <a:extLst>
              <a:ext uri="{FF2B5EF4-FFF2-40B4-BE49-F238E27FC236}">
                <a16:creationId xmlns:a16="http://schemas.microsoft.com/office/drawing/2014/main" id="{2E07C3F1-7615-1D22-6348-A89FD9DB9C90}"/>
              </a:ext>
            </a:extLst>
          </p:cNvPr>
          <p:cNvSpPr txBox="1"/>
          <p:nvPr/>
        </p:nvSpPr>
        <p:spPr>
          <a:xfrm>
            <a:off x="5486400" y="4887028"/>
            <a:ext cx="13474725" cy="2283189"/>
          </a:xfrm>
          <a:prstGeom prst="rect">
            <a:avLst/>
          </a:prstGeom>
        </p:spPr>
        <p:txBody>
          <a:bodyPr lIns="0" tIns="0" rIns="0" bIns="0" rtlCol="0" anchor="t">
            <a:spAutoFit/>
          </a:bodyPr>
          <a:lstStyle/>
          <a:p>
            <a:pPr algn="l">
              <a:lnSpc>
                <a:spcPts val="9241"/>
              </a:lnSpc>
              <a:spcBef>
                <a:spcPct val="0"/>
              </a:spcBef>
            </a:pPr>
            <a:r>
              <a:rPr lang="en-US" sz="6600" dirty="0" err="1">
                <a:solidFill>
                  <a:srgbClr val="000000"/>
                </a:solidFill>
                <a:latin typeface="Open Sans Bold"/>
              </a:rPr>
              <a:t>Vraag</a:t>
            </a:r>
            <a:r>
              <a:rPr lang="en-US" sz="6600" dirty="0">
                <a:solidFill>
                  <a:srgbClr val="000000"/>
                </a:solidFill>
                <a:latin typeface="Open Sans Bold"/>
              </a:rPr>
              <a:t> </a:t>
            </a:r>
            <a:r>
              <a:rPr lang="en-US" sz="6600" dirty="0" err="1">
                <a:solidFill>
                  <a:srgbClr val="000000"/>
                </a:solidFill>
                <a:latin typeface="Open Sans Bold"/>
              </a:rPr>
              <a:t>advies</a:t>
            </a:r>
            <a:r>
              <a:rPr lang="en-US" sz="6600" dirty="0">
                <a:solidFill>
                  <a:srgbClr val="000000"/>
                </a:solidFill>
                <a:latin typeface="Open Sans Bold"/>
              </a:rPr>
              <a:t> </a:t>
            </a:r>
            <a:r>
              <a:rPr lang="en-US" sz="6600" dirty="0" err="1">
                <a:solidFill>
                  <a:srgbClr val="000000"/>
                </a:solidFill>
                <a:latin typeface="Open Sans Bold"/>
              </a:rPr>
              <a:t>aan</a:t>
            </a:r>
            <a:r>
              <a:rPr lang="en-US" sz="6600" dirty="0">
                <a:solidFill>
                  <a:srgbClr val="000000"/>
                </a:solidFill>
                <a:latin typeface="Open Sans Bold"/>
              </a:rPr>
              <a:t> </a:t>
            </a:r>
          </a:p>
          <a:p>
            <a:pPr algn="l">
              <a:lnSpc>
                <a:spcPts val="9241"/>
              </a:lnSpc>
              <a:spcBef>
                <a:spcPct val="0"/>
              </a:spcBef>
            </a:pPr>
            <a:r>
              <a:rPr lang="en-US" sz="6600" dirty="0" err="1">
                <a:solidFill>
                  <a:srgbClr val="000000"/>
                </a:solidFill>
                <a:latin typeface="Open Sans Bold"/>
              </a:rPr>
              <a:t>een</a:t>
            </a:r>
            <a:r>
              <a:rPr lang="en-US" sz="6600" dirty="0">
                <a:solidFill>
                  <a:srgbClr val="000000"/>
                </a:solidFill>
                <a:latin typeface="Open Sans Bold"/>
              </a:rPr>
              <a:t>  </a:t>
            </a:r>
            <a:r>
              <a:rPr lang="en-US" sz="6600" dirty="0" err="1">
                <a:solidFill>
                  <a:srgbClr val="000000"/>
                </a:solidFill>
                <a:latin typeface="Open Sans Bold"/>
              </a:rPr>
              <a:t>collega</a:t>
            </a:r>
            <a:r>
              <a:rPr lang="en-US" sz="6600" dirty="0">
                <a:solidFill>
                  <a:srgbClr val="000000"/>
                </a:solidFill>
                <a:latin typeface="Open Sans Bold"/>
              </a:rPr>
              <a:t> of </a:t>
            </a:r>
            <a:r>
              <a:rPr lang="en-US" sz="6600" dirty="0" err="1">
                <a:solidFill>
                  <a:srgbClr val="000000"/>
                </a:solidFill>
                <a:latin typeface="Open Sans Bold"/>
              </a:rPr>
              <a:t>deskundige</a:t>
            </a:r>
            <a:endParaRPr lang="en-US" sz="6600" dirty="0">
              <a:solidFill>
                <a:srgbClr val="000000"/>
              </a:solidFill>
              <a:latin typeface="Open Sans Bold"/>
            </a:endParaRPr>
          </a:p>
        </p:txBody>
      </p:sp>
      <p:sp>
        <p:nvSpPr>
          <p:cNvPr id="8" name="Freeform 8">
            <a:extLst>
              <a:ext uri="{FF2B5EF4-FFF2-40B4-BE49-F238E27FC236}">
                <a16:creationId xmlns:a16="http://schemas.microsoft.com/office/drawing/2014/main" id="{DC5E8EF6-9E4E-AAEA-D2D0-1316764801A5}"/>
              </a:ext>
            </a:extLst>
          </p:cNvPr>
          <p:cNvSpPr/>
          <p:nvPr/>
        </p:nvSpPr>
        <p:spPr>
          <a:xfrm>
            <a:off x="15623576" y="839121"/>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2"/>
            <a:stretch>
              <a:fillRect/>
            </a:stretch>
          </a:blipFill>
        </p:spPr>
        <p:txBody>
          <a:bodyPr/>
          <a:lstStyle/>
          <a:p>
            <a:endParaRPr lang="en-GB"/>
          </a:p>
        </p:txBody>
      </p:sp>
      <p:sp>
        <p:nvSpPr>
          <p:cNvPr id="9" name="Freeform 9">
            <a:extLst>
              <a:ext uri="{FF2B5EF4-FFF2-40B4-BE49-F238E27FC236}">
                <a16:creationId xmlns:a16="http://schemas.microsoft.com/office/drawing/2014/main" id="{36430865-E9B3-1A22-54F1-44C46D7FC126}"/>
              </a:ext>
            </a:extLst>
          </p:cNvPr>
          <p:cNvSpPr/>
          <p:nvPr/>
        </p:nvSpPr>
        <p:spPr>
          <a:xfrm>
            <a:off x="1295400" y="4617076"/>
            <a:ext cx="2895600" cy="2823092"/>
          </a:xfrm>
          <a:custGeom>
            <a:avLst/>
            <a:gdLst/>
            <a:ahLst/>
            <a:cxnLst/>
            <a:rect l="l" t="t" r="r" b="b"/>
            <a:pathLst>
              <a:path w="499885" h="499885">
                <a:moveTo>
                  <a:pt x="0" y="0"/>
                </a:moveTo>
                <a:lnTo>
                  <a:pt x="499885" y="0"/>
                </a:lnTo>
                <a:lnTo>
                  <a:pt x="499885" y="499885"/>
                </a:lnTo>
                <a:lnTo>
                  <a:pt x="0" y="499885"/>
                </a:lnTo>
                <a:lnTo>
                  <a:pt x="0" y="0"/>
                </a:lnTo>
                <a:close/>
              </a:path>
            </a:pathLst>
          </a:custGeom>
          <a:blipFill>
            <a:blip r:embed="rId3"/>
            <a:stretch>
              <a:fillRect/>
            </a:stretch>
          </a:blipFill>
        </p:spPr>
        <p:txBody>
          <a:bodyPr/>
          <a:lstStyle/>
          <a:p>
            <a:endParaRPr lang="en-GB"/>
          </a:p>
        </p:txBody>
      </p:sp>
    </p:spTree>
    <p:extLst>
      <p:ext uri="{BB962C8B-B14F-4D97-AF65-F5344CB8AC3E}">
        <p14:creationId xmlns:p14="http://schemas.microsoft.com/office/powerpoint/2010/main" val="1483467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0594" y="0"/>
            <a:ext cx="16277858" cy="10287000"/>
            <a:chOff x="0" y="0"/>
            <a:chExt cx="4287172" cy="2709333"/>
          </a:xfrm>
        </p:grpSpPr>
        <p:sp>
          <p:nvSpPr>
            <p:cNvPr id="3" name="Freeform 3"/>
            <p:cNvSpPr/>
            <p:nvPr/>
          </p:nvSpPr>
          <p:spPr>
            <a:xfrm>
              <a:off x="0" y="0"/>
              <a:ext cx="4287172" cy="2709333"/>
            </a:xfrm>
            <a:custGeom>
              <a:avLst/>
              <a:gdLst/>
              <a:ahLst/>
              <a:cxnLst/>
              <a:rect l="l" t="t" r="r" b="b"/>
              <a:pathLst>
                <a:path w="4287172" h="2709333">
                  <a:moveTo>
                    <a:pt x="0" y="0"/>
                  </a:moveTo>
                  <a:lnTo>
                    <a:pt x="4287172" y="0"/>
                  </a:lnTo>
                  <a:lnTo>
                    <a:pt x="4287172"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287172"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863042" y="0"/>
            <a:ext cx="2424958" cy="10287000"/>
          </a:xfrm>
          <a:custGeom>
            <a:avLst/>
            <a:gdLst/>
            <a:ahLst/>
            <a:cxnLst/>
            <a:rect l="l" t="t" r="r" b="b"/>
            <a:pathLst>
              <a:path w="2424958" h="10287000">
                <a:moveTo>
                  <a:pt x="0" y="0"/>
                </a:moveTo>
                <a:lnTo>
                  <a:pt x="2424958" y="0"/>
                </a:lnTo>
                <a:lnTo>
                  <a:pt x="2424958" y="10287000"/>
                </a:lnTo>
                <a:lnTo>
                  <a:pt x="0" y="10287000"/>
                </a:lnTo>
                <a:lnTo>
                  <a:pt x="0" y="0"/>
                </a:lnTo>
                <a:close/>
              </a:path>
            </a:pathLst>
          </a:custGeom>
          <a:blipFill>
            <a:blip r:embed="rId2"/>
            <a:stretch>
              <a:fillRect l="-68207" r="-41040"/>
            </a:stretch>
          </a:blipFill>
        </p:spPr>
        <p:txBody>
          <a:bodyPr/>
          <a:lstStyle/>
          <a:p>
            <a:endParaRPr lang="en-GB"/>
          </a:p>
        </p:txBody>
      </p:sp>
      <p:sp>
        <p:nvSpPr>
          <p:cNvPr id="6" name="TextBox 6"/>
          <p:cNvSpPr txBox="1"/>
          <p:nvPr/>
        </p:nvSpPr>
        <p:spPr>
          <a:xfrm>
            <a:off x="1028700" y="923925"/>
            <a:ext cx="13467799" cy="1872307"/>
          </a:xfrm>
          <a:prstGeom prst="rect">
            <a:avLst/>
          </a:prstGeom>
        </p:spPr>
        <p:txBody>
          <a:bodyPr lIns="0" tIns="0" rIns="0" bIns="0" rtlCol="0" anchor="t">
            <a:spAutoFit/>
          </a:bodyPr>
          <a:lstStyle/>
          <a:p>
            <a:pPr algn="l">
              <a:lnSpc>
                <a:spcPts val="8399"/>
              </a:lnSpc>
            </a:pPr>
            <a:r>
              <a:rPr lang="en-US" sz="5999" spc="431" dirty="0">
                <a:solidFill>
                  <a:srgbClr val="FFFFFF"/>
                </a:solidFill>
                <a:latin typeface="Open Sans Bold"/>
              </a:rPr>
              <a:t>HET PROTOCOL</a:t>
            </a:r>
          </a:p>
          <a:p>
            <a:pPr algn="l">
              <a:lnSpc>
                <a:spcPts val="6159"/>
              </a:lnSpc>
            </a:pPr>
            <a:endParaRPr lang="en-US" sz="5999" spc="431" dirty="0">
              <a:solidFill>
                <a:srgbClr val="FFFFFF"/>
              </a:solidFill>
              <a:latin typeface="Open Sans Bold"/>
            </a:endParaRPr>
          </a:p>
        </p:txBody>
      </p:sp>
      <p:sp>
        <p:nvSpPr>
          <p:cNvPr id="7" name="TextBox 7"/>
          <p:cNvSpPr txBox="1"/>
          <p:nvPr/>
        </p:nvSpPr>
        <p:spPr>
          <a:xfrm>
            <a:off x="672802" y="3622867"/>
            <a:ext cx="14179595" cy="5088444"/>
          </a:xfrm>
          <a:prstGeom prst="rect">
            <a:avLst/>
          </a:prstGeom>
        </p:spPr>
        <p:txBody>
          <a:bodyPr lIns="0" tIns="0" rIns="0" bIns="0" rtlCol="0" anchor="t">
            <a:spAutoFit/>
          </a:bodyPr>
          <a:lstStyle/>
          <a:p>
            <a:pPr marL="777240" lvl="1" indent="-388620" algn="l">
              <a:lnSpc>
                <a:spcPts val="5040"/>
              </a:lnSpc>
              <a:buFont typeface="Arial"/>
              <a:buChar char="•"/>
            </a:pPr>
            <a:r>
              <a:rPr lang="en-US" sz="3600" spc="259" dirty="0">
                <a:solidFill>
                  <a:srgbClr val="FFFFFF"/>
                </a:solidFill>
                <a:latin typeface="Open Sans"/>
              </a:rPr>
              <a:t>De 5 </a:t>
            </a:r>
            <a:r>
              <a:rPr lang="en-US" sz="3600" spc="259" dirty="0" err="1">
                <a:solidFill>
                  <a:srgbClr val="FFFFFF"/>
                </a:solidFill>
                <a:latin typeface="Open Sans"/>
              </a:rPr>
              <a:t>stappen</a:t>
            </a:r>
            <a:r>
              <a:rPr lang="en-US" sz="3600" spc="259" dirty="0">
                <a:solidFill>
                  <a:srgbClr val="FFFFFF"/>
                </a:solidFill>
                <a:latin typeface="Open Sans"/>
              </a:rPr>
              <a:t> </a:t>
            </a:r>
            <a:r>
              <a:rPr lang="en-US" sz="3600" spc="259" dirty="0" err="1">
                <a:solidFill>
                  <a:srgbClr val="FFFFFF"/>
                </a:solidFill>
                <a:latin typeface="Open Sans"/>
              </a:rPr>
              <a:t>en</a:t>
            </a:r>
            <a:r>
              <a:rPr lang="en-US" sz="3600" spc="259" dirty="0">
                <a:solidFill>
                  <a:srgbClr val="FFFFFF"/>
                </a:solidFill>
                <a:latin typeface="Open Sans"/>
              </a:rPr>
              <a:t> </a:t>
            </a:r>
            <a:r>
              <a:rPr lang="en-US" sz="3600" spc="259" dirty="0" err="1">
                <a:solidFill>
                  <a:srgbClr val="FFFFFF"/>
                </a:solidFill>
                <a:latin typeface="Open Sans"/>
              </a:rPr>
              <a:t>wie</a:t>
            </a:r>
            <a:r>
              <a:rPr lang="en-US" sz="3600" spc="259" dirty="0">
                <a:solidFill>
                  <a:srgbClr val="FFFFFF"/>
                </a:solidFill>
                <a:latin typeface="Open Sans"/>
              </a:rPr>
              <a:t> </a:t>
            </a:r>
            <a:r>
              <a:rPr lang="en-US" sz="3600" spc="259" dirty="0" err="1">
                <a:solidFill>
                  <a:srgbClr val="FFFFFF"/>
                </a:solidFill>
                <a:latin typeface="Open Sans"/>
              </a:rPr>
              <a:t>doet</a:t>
            </a:r>
            <a:r>
              <a:rPr lang="en-US" sz="3600" spc="259" dirty="0">
                <a:solidFill>
                  <a:srgbClr val="FFFFFF"/>
                </a:solidFill>
                <a:latin typeface="Open Sans"/>
              </a:rPr>
              <a:t> wat in </a:t>
            </a:r>
            <a:r>
              <a:rPr lang="en-US" sz="3600" spc="259" dirty="0" err="1">
                <a:solidFill>
                  <a:srgbClr val="FFFFFF"/>
                </a:solidFill>
                <a:latin typeface="Open Sans"/>
              </a:rPr>
              <a:t>welke</a:t>
            </a:r>
            <a:r>
              <a:rPr lang="en-US" sz="3600" spc="259" dirty="0">
                <a:solidFill>
                  <a:srgbClr val="FFFFFF"/>
                </a:solidFill>
                <a:latin typeface="Open Sans"/>
              </a:rPr>
              <a:t> </a:t>
            </a:r>
            <a:r>
              <a:rPr lang="en-US" sz="3600" spc="259" dirty="0" err="1">
                <a:solidFill>
                  <a:srgbClr val="FFFFFF"/>
                </a:solidFill>
                <a:latin typeface="Open Sans"/>
              </a:rPr>
              <a:t>stap</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a:solidFill>
                  <a:srgbClr val="FFFFFF"/>
                </a:solidFill>
                <a:latin typeface="Open Sans"/>
              </a:rPr>
              <a:t>Wie </a:t>
            </a:r>
            <a:r>
              <a:rPr lang="en-US" sz="3600" spc="259" dirty="0" err="1">
                <a:solidFill>
                  <a:srgbClr val="FFFFFF"/>
                </a:solidFill>
                <a:latin typeface="Open Sans"/>
              </a:rPr>
              <a:t>beslist</a:t>
            </a:r>
            <a:r>
              <a:rPr lang="en-US" sz="3600" spc="259" dirty="0">
                <a:solidFill>
                  <a:srgbClr val="FFFFFF"/>
                </a:solidFill>
                <a:latin typeface="Open Sans"/>
              </a:rPr>
              <a:t> over </a:t>
            </a:r>
            <a:r>
              <a:rPr lang="en-US" sz="3600" spc="259" dirty="0" err="1">
                <a:solidFill>
                  <a:srgbClr val="FFFFFF"/>
                </a:solidFill>
                <a:latin typeface="Open Sans"/>
              </a:rPr>
              <a:t>wel</a:t>
            </a:r>
            <a:r>
              <a:rPr lang="en-US" sz="3600" spc="259" dirty="0">
                <a:solidFill>
                  <a:srgbClr val="FFFFFF"/>
                </a:solidFill>
                <a:latin typeface="Open Sans"/>
              </a:rPr>
              <a:t>/</a:t>
            </a:r>
            <a:r>
              <a:rPr lang="en-US" sz="3600" spc="259" dirty="0" err="1">
                <a:solidFill>
                  <a:srgbClr val="FFFFFF"/>
                </a:solidFill>
                <a:latin typeface="Open Sans"/>
              </a:rPr>
              <a:t>niet</a:t>
            </a:r>
            <a:r>
              <a:rPr lang="en-US" sz="3600" spc="259" dirty="0">
                <a:solidFill>
                  <a:srgbClr val="FFFFFF"/>
                </a:solidFill>
                <a:latin typeface="Open Sans"/>
              </a:rPr>
              <a:t> </a:t>
            </a:r>
            <a:r>
              <a:rPr lang="en-US" sz="3600" spc="259" dirty="0" err="1">
                <a:solidFill>
                  <a:srgbClr val="FFFFFF"/>
                </a:solidFill>
                <a:latin typeface="Open Sans"/>
              </a:rPr>
              <a:t>melden</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Omgaan</a:t>
            </a:r>
            <a:r>
              <a:rPr lang="en-US" sz="3600" spc="259" dirty="0">
                <a:solidFill>
                  <a:srgbClr val="FFFFFF"/>
                </a:solidFill>
                <a:latin typeface="Open Sans"/>
              </a:rPr>
              <a:t> met </a:t>
            </a:r>
            <a:r>
              <a:rPr lang="en-US" sz="3600" spc="259" dirty="0" err="1">
                <a:solidFill>
                  <a:srgbClr val="FFFFFF"/>
                </a:solidFill>
                <a:latin typeface="Open Sans"/>
              </a:rPr>
              <a:t>vertrouwelijke</a:t>
            </a:r>
            <a:r>
              <a:rPr lang="en-US" sz="3600" spc="259" dirty="0">
                <a:solidFill>
                  <a:srgbClr val="FFFFFF"/>
                </a:solidFill>
                <a:latin typeface="Open Sans"/>
              </a:rPr>
              <a:t> </a:t>
            </a:r>
            <a:r>
              <a:rPr lang="en-US" sz="3600" spc="259" dirty="0" err="1">
                <a:solidFill>
                  <a:srgbClr val="FFFFFF"/>
                </a:solidFill>
                <a:latin typeface="Open Sans"/>
              </a:rPr>
              <a:t>informatie</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Documenteren</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Informatie</a:t>
            </a:r>
            <a:r>
              <a:rPr lang="en-US" sz="3600" spc="259" dirty="0">
                <a:solidFill>
                  <a:srgbClr val="FFFFFF"/>
                </a:solidFill>
                <a:latin typeface="Open Sans"/>
              </a:rPr>
              <a:t> over </a:t>
            </a:r>
            <a:r>
              <a:rPr lang="en-US" sz="3600" spc="259" dirty="0" err="1">
                <a:solidFill>
                  <a:srgbClr val="FFFFFF"/>
                </a:solidFill>
                <a:latin typeface="Open Sans"/>
              </a:rPr>
              <a:t>meldrecht</a:t>
            </a:r>
            <a:r>
              <a:rPr lang="en-US" sz="3600" spc="259" dirty="0">
                <a:solidFill>
                  <a:srgbClr val="FFFFFF"/>
                </a:solidFill>
                <a:latin typeface="Open Sans"/>
              </a:rPr>
              <a:t> in </a:t>
            </a:r>
            <a:r>
              <a:rPr lang="en-US" sz="3600" spc="259" dirty="0" err="1">
                <a:solidFill>
                  <a:srgbClr val="FFFFFF"/>
                </a:solidFill>
                <a:latin typeface="Open Sans"/>
              </a:rPr>
              <a:t>relatie</a:t>
            </a:r>
            <a:r>
              <a:rPr lang="en-US" sz="3600" spc="259" dirty="0">
                <a:solidFill>
                  <a:srgbClr val="FFFFFF"/>
                </a:solidFill>
                <a:latin typeface="Open Sans"/>
              </a:rPr>
              <a:t> tot het </a:t>
            </a:r>
            <a:r>
              <a:rPr lang="en-US" sz="3600" spc="259" dirty="0" err="1">
                <a:solidFill>
                  <a:srgbClr val="FFFFFF"/>
                </a:solidFill>
                <a:latin typeface="Open Sans"/>
              </a:rPr>
              <a:t>beroepsgeheim</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Instructie</a:t>
            </a:r>
            <a:r>
              <a:rPr lang="en-US" sz="3600" spc="259" dirty="0">
                <a:solidFill>
                  <a:srgbClr val="FFFFFF"/>
                </a:solidFill>
                <a:latin typeface="Open Sans"/>
              </a:rPr>
              <a:t> </a:t>
            </a:r>
            <a:r>
              <a:rPr lang="en-US" sz="3600" spc="259" dirty="0" err="1">
                <a:solidFill>
                  <a:srgbClr val="FFFFFF"/>
                </a:solidFill>
                <a:latin typeface="Open Sans"/>
              </a:rPr>
              <a:t>Kindcheck</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Participatie</a:t>
            </a:r>
            <a:r>
              <a:rPr lang="en-US" sz="3600" spc="259" dirty="0">
                <a:solidFill>
                  <a:srgbClr val="FFFFFF"/>
                </a:solidFill>
                <a:latin typeface="Open Sans"/>
              </a:rPr>
              <a:t> kind (het kind </a:t>
            </a:r>
            <a:r>
              <a:rPr lang="en-US" sz="3600" spc="259" dirty="0" err="1">
                <a:solidFill>
                  <a:srgbClr val="FFFFFF"/>
                </a:solidFill>
                <a:latin typeface="Open Sans"/>
              </a:rPr>
              <a:t>altijd</a:t>
            </a:r>
            <a:r>
              <a:rPr lang="en-US" sz="3600" spc="259" dirty="0">
                <a:solidFill>
                  <a:srgbClr val="FFFFFF"/>
                </a:solidFill>
                <a:latin typeface="Open Sans"/>
              </a:rPr>
              <a:t> </a:t>
            </a:r>
            <a:r>
              <a:rPr lang="en-US" sz="3600" spc="259" dirty="0" err="1">
                <a:solidFill>
                  <a:srgbClr val="FFFFFF"/>
                </a:solidFill>
                <a:latin typeface="Open Sans"/>
              </a:rPr>
              <a:t>meenemen</a:t>
            </a:r>
            <a:r>
              <a:rPr lang="en-US" sz="3600" spc="259" dirty="0">
                <a:solidFill>
                  <a:srgbClr val="FFFFFF"/>
                </a:solidFill>
                <a:latin typeface="Open Sans"/>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98353" y="4251319"/>
            <a:ext cx="5296555" cy="4581520"/>
          </a:xfrm>
          <a:custGeom>
            <a:avLst/>
            <a:gdLst/>
            <a:ahLst/>
            <a:cxnLst/>
            <a:rect l="l" t="t" r="r" b="b"/>
            <a:pathLst>
              <a:path w="5296555" h="4581520">
                <a:moveTo>
                  <a:pt x="0" y="0"/>
                </a:moveTo>
                <a:lnTo>
                  <a:pt x="5296555" y="0"/>
                </a:lnTo>
                <a:lnTo>
                  <a:pt x="5296555" y="4581520"/>
                </a:lnTo>
                <a:lnTo>
                  <a:pt x="0" y="458152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0" y="4802793"/>
            <a:ext cx="18288000" cy="5484207"/>
            <a:chOff x="0" y="0"/>
            <a:chExt cx="4882467" cy="1444400"/>
          </a:xfrm>
        </p:grpSpPr>
        <p:sp>
          <p:nvSpPr>
            <p:cNvPr id="4" name="Freeform 4"/>
            <p:cNvSpPr/>
            <p:nvPr/>
          </p:nvSpPr>
          <p:spPr>
            <a:xfrm>
              <a:off x="0" y="0"/>
              <a:ext cx="4882467" cy="1444400"/>
            </a:xfrm>
            <a:custGeom>
              <a:avLst/>
              <a:gdLst/>
              <a:ahLst/>
              <a:cxnLst/>
              <a:rect l="l" t="t" r="r" b="b"/>
              <a:pathLst>
                <a:path w="4882467" h="1444400">
                  <a:moveTo>
                    <a:pt x="0" y="0"/>
                  </a:moveTo>
                  <a:lnTo>
                    <a:pt x="4882467" y="0"/>
                  </a:lnTo>
                  <a:lnTo>
                    <a:pt x="4882467" y="1444400"/>
                  </a:lnTo>
                  <a:lnTo>
                    <a:pt x="0" y="1444400"/>
                  </a:lnTo>
                  <a:close/>
                </a:path>
              </a:pathLst>
            </a:custGeom>
            <a:solidFill>
              <a:srgbClr val="A23B6C"/>
            </a:solidFill>
          </p:spPr>
          <p:txBody>
            <a:bodyPr/>
            <a:lstStyle/>
            <a:p>
              <a:endParaRPr lang="en-GB"/>
            </a:p>
          </p:txBody>
        </p:sp>
        <p:sp>
          <p:nvSpPr>
            <p:cNvPr id="5" name="TextBox 5"/>
            <p:cNvSpPr txBox="1"/>
            <p:nvPr/>
          </p:nvSpPr>
          <p:spPr>
            <a:xfrm>
              <a:off x="0" y="-47625"/>
              <a:ext cx="4882467" cy="149202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174057" y="1851821"/>
            <a:ext cx="14051386" cy="1002666"/>
          </a:xfrm>
          <a:prstGeom prst="rect">
            <a:avLst/>
          </a:prstGeom>
        </p:spPr>
        <p:txBody>
          <a:bodyPr lIns="0" tIns="0" rIns="0" bIns="0" rtlCol="0" anchor="t">
            <a:spAutoFit/>
          </a:bodyPr>
          <a:lstStyle/>
          <a:p>
            <a:pPr algn="l">
              <a:lnSpc>
                <a:spcPts val="8259"/>
              </a:lnSpc>
            </a:pPr>
            <a:r>
              <a:rPr lang="en-US" sz="5899" dirty="0">
                <a:solidFill>
                  <a:srgbClr val="A23B6C"/>
                </a:solidFill>
                <a:latin typeface="Open Sans Bold"/>
              </a:rPr>
              <a:t>AFRONDING </a:t>
            </a:r>
          </a:p>
        </p:txBody>
      </p:sp>
      <p:sp>
        <p:nvSpPr>
          <p:cNvPr id="7" name="Freeform 7"/>
          <p:cNvSpPr/>
          <p:nvPr/>
        </p:nvSpPr>
        <p:spPr>
          <a:xfrm>
            <a:off x="13024078" y="7619778"/>
            <a:ext cx="4235222" cy="1618697"/>
          </a:xfrm>
          <a:custGeom>
            <a:avLst/>
            <a:gdLst/>
            <a:ahLst/>
            <a:cxnLst/>
            <a:rect l="l" t="t" r="r" b="b"/>
            <a:pathLst>
              <a:path w="4235222" h="1618697">
                <a:moveTo>
                  <a:pt x="0" y="0"/>
                </a:moveTo>
                <a:lnTo>
                  <a:pt x="4235222" y="0"/>
                </a:lnTo>
                <a:lnTo>
                  <a:pt x="4235222" y="1618697"/>
                </a:lnTo>
                <a:lnTo>
                  <a:pt x="0" y="1618697"/>
                </a:lnTo>
                <a:lnTo>
                  <a:pt x="0" y="0"/>
                </a:lnTo>
                <a:close/>
              </a:path>
            </a:pathLst>
          </a:custGeom>
          <a:blipFill>
            <a:blip r:embed="rId3"/>
            <a:stretch>
              <a:fillRect/>
            </a:stretch>
          </a:blipFill>
        </p:spPr>
        <p:txBody>
          <a:bodyPr/>
          <a:lstStyle/>
          <a:p>
            <a:endParaRPr lang="en-GB"/>
          </a:p>
        </p:txBody>
      </p:sp>
      <p:sp>
        <p:nvSpPr>
          <p:cNvPr id="8" name="TextBox 8"/>
          <p:cNvSpPr txBox="1"/>
          <p:nvPr/>
        </p:nvSpPr>
        <p:spPr>
          <a:xfrm>
            <a:off x="3809999" y="5524500"/>
            <a:ext cx="3883259" cy="4361707"/>
          </a:xfrm>
          <a:prstGeom prst="rect">
            <a:avLst/>
          </a:prstGeom>
        </p:spPr>
        <p:txBody>
          <a:bodyPr wrap="square" lIns="0" tIns="0" rIns="0" bIns="0" rtlCol="0" anchor="t">
            <a:spAutoFit/>
          </a:bodyPr>
          <a:lstStyle/>
          <a:p>
            <a:pPr algn="l">
              <a:lnSpc>
                <a:spcPts val="36400"/>
              </a:lnSpc>
            </a:pPr>
            <a:r>
              <a:rPr lang="en-US" sz="26000" dirty="0">
                <a:solidFill>
                  <a:srgbClr val="FFFFFF"/>
                </a:solidFill>
                <a:latin typeface="Open Sans Bold"/>
              </a:rPr>
              <a:t>1</a:t>
            </a:r>
          </a:p>
        </p:txBody>
      </p:sp>
      <p:sp>
        <p:nvSpPr>
          <p:cNvPr id="9" name="TextBox 9"/>
          <p:cNvSpPr txBox="1"/>
          <p:nvPr/>
        </p:nvSpPr>
        <p:spPr>
          <a:xfrm>
            <a:off x="1028700" y="7870051"/>
            <a:ext cx="4251484" cy="1368424"/>
          </a:xfrm>
          <a:prstGeom prst="rect">
            <a:avLst/>
          </a:prstGeom>
        </p:spPr>
        <p:txBody>
          <a:bodyPr lIns="0" tIns="0" rIns="0" bIns="0" rtlCol="0" anchor="t">
            <a:spAutoFit/>
          </a:bodyPr>
          <a:lstStyle/>
          <a:p>
            <a:pPr algn="l">
              <a:lnSpc>
                <a:spcPts val="11200"/>
              </a:lnSpc>
            </a:pPr>
            <a:r>
              <a:rPr lang="en-US" sz="8000" dirty="0">
                <a:solidFill>
                  <a:srgbClr val="FFFFFF"/>
                </a:solidFill>
                <a:latin typeface="Open Sans Bold"/>
              </a:rPr>
              <a:t>DEEL</a:t>
            </a:r>
          </a:p>
        </p:txBody>
      </p:sp>
      <p:sp>
        <p:nvSpPr>
          <p:cNvPr id="10" name="Freeform 10"/>
          <p:cNvSpPr/>
          <p:nvPr/>
        </p:nvSpPr>
        <p:spPr>
          <a:xfrm>
            <a:off x="12808491" y="0"/>
            <a:ext cx="4979760" cy="4307493"/>
          </a:xfrm>
          <a:custGeom>
            <a:avLst/>
            <a:gdLst/>
            <a:ahLst/>
            <a:cxnLst/>
            <a:rect l="l" t="t" r="r" b="b"/>
            <a:pathLst>
              <a:path w="4979760" h="4307493">
                <a:moveTo>
                  <a:pt x="0" y="0"/>
                </a:moveTo>
                <a:lnTo>
                  <a:pt x="4979761" y="0"/>
                </a:lnTo>
                <a:lnTo>
                  <a:pt x="4979761" y="4307493"/>
                </a:lnTo>
                <a:lnTo>
                  <a:pt x="0" y="4307493"/>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8206357" cy="1009652"/>
          </a:xfrm>
          <a:prstGeom prst="rect">
            <a:avLst/>
          </a:prstGeom>
        </p:spPr>
        <p:txBody>
          <a:bodyPr lIns="0" tIns="0" rIns="0" bIns="0" rtlCol="0" anchor="t">
            <a:spAutoFit/>
          </a:bodyPr>
          <a:lstStyle/>
          <a:p>
            <a:pPr algn="l">
              <a:lnSpc>
                <a:spcPts val="8399"/>
              </a:lnSpc>
            </a:pPr>
            <a:r>
              <a:rPr lang="en-US" sz="5999" spc="431" dirty="0">
                <a:solidFill>
                  <a:srgbClr val="FFFFFF"/>
                </a:solidFill>
                <a:latin typeface="Open Sans Bold"/>
              </a:rPr>
              <a:t>DOEL &amp; WERKWIJZE</a:t>
            </a:r>
          </a:p>
        </p:txBody>
      </p:sp>
      <p:sp>
        <p:nvSpPr>
          <p:cNvPr id="7" name="TextBox 7"/>
          <p:cNvSpPr txBox="1"/>
          <p:nvPr/>
        </p:nvSpPr>
        <p:spPr>
          <a:xfrm>
            <a:off x="1028700" y="7306398"/>
            <a:ext cx="13536095" cy="1251585"/>
          </a:xfrm>
          <a:prstGeom prst="rect">
            <a:avLst/>
          </a:prstGeom>
        </p:spPr>
        <p:txBody>
          <a:bodyPr lIns="0" tIns="0" rIns="0" bIns="0" rtlCol="0" anchor="t">
            <a:spAutoFit/>
          </a:bodyPr>
          <a:lstStyle/>
          <a:p>
            <a:pPr marL="777240" lvl="1" indent="-388620" algn="l">
              <a:lnSpc>
                <a:spcPts val="5040"/>
              </a:lnSpc>
              <a:buFont typeface="Arial"/>
              <a:buChar char="•"/>
            </a:pPr>
            <a:r>
              <a:rPr lang="en-US" sz="3600" spc="259" dirty="0">
                <a:solidFill>
                  <a:srgbClr val="FFFFFF"/>
                </a:solidFill>
                <a:latin typeface="Open Sans Italics"/>
              </a:rPr>
              <a:t>8 </a:t>
            </a:r>
            <a:r>
              <a:rPr lang="en-US" sz="3600" spc="259" dirty="0" err="1">
                <a:solidFill>
                  <a:srgbClr val="FFFFFF"/>
                </a:solidFill>
                <a:latin typeface="Open Sans Italics"/>
              </a:rPr>
              <a:t>dagdelen</a:t>
            </a:r>
            <a:endParaRPr lang="en-US" sz="3600" spc="259" dirty="0">
              <a:solidFill>
                <a:srgbClr val="FFFFFF"/>
              </a:solidFill>
              <a:latin typeface="Open Sans Italics"/>
            </a:endParaRPr>
          </a:p>
          <a:p>
            <a:pPr marL="777240" lvl="1" indent="-388620" algn="l">
              <a:lnSpc>
                <a:spcPts val="5040"/>
              </a:lnSpc>
              <a:buFont typeface="Arial"/>
              <a:buChar char="•"/>
            </a:pPr>
            <a:r>
              <a:rPr lang="en-US" sz="3600" spc="259" dirty="0">
                <a:solidFill>
                  <a:srgbClr val="FFFFFF"/>
                </a:solidFill>
                <a:latin typeface="Open Sans Italics"/>
              </a:rPr>
              <a:t>100% </a:t>
            </a:r>
            <a:r>
              <a:rPr lang="en-US" sz="3600" spc="259" dirty="0" err="1">
                <a:solidFill>
                  <a:srgbClr val="FFFFFF"/>
                </a:solidFill>
                <a:latin typeface="Open Sans Italics"/>
              </a:rPr>
              <a:t>aanwezigheidsplicht</a:t>
            </a:r>
            <a:endParaRPr lang="en-US" sz="3600" spc="259" dirty="0">
              <a:solidFill>
                <a:srgbClr val="FFFFFF"/>
              </a:solidFill>
              <a:latin typeface="Open Sans Italics"/>
            </a:endParaRPr>
          </a:p>
        </p:txBody>
      </p:sp>
      <p:sp>
        <p:nvSpPr>
          <p:cNvPr id="8" name="TextBox 8"/>
          <p:cNvSpPr txBox="1"/>
          <p:nvPr/>
        </p:nvSpPr>
        <p:spPr>
          <a:xfrm>
            <a:off x="1028700" y="3771900"/>
            <a:ext cx="13536095" cy="2107308"/>
          </a:xfrm>
          <a:prstGeom prst="rect">
            <a:avLst/>
          </a:prstGeom>
        </p:spPr>
        <p:txBody>
          <a:bodyPr lIns="0" tIns="0" rIns="0" bIns="0" rtlCol="0" anchor="t">
            <a:spAutoFit/>
          </a:bodyPr>
          <a:lstStyle/>
          <a:p>
            <a:pPr algn="l">
              <a:lnSpc>
                <a:spcPts val="5599"/>
              </a:lnSpc>
            </a:pPr>
            <a:r>
              <a:rPr lang="en-US" sz="3999" spc="287" dirty="0" err="1">
                <a:solidFill>
                  <a:srgbClr val="FFFFFF"/>
                </a:solidFill>
                <a:latin typeface="Open Sans"/>
              </a:rPr>
              <a:t>Kennis</a:t>
            </a:r>
            <a:r>
              <a:rPr lang="en-US" sz="3999" spc="287" dirty="0">
                <a:solidFill>
                  <a:srgbClr val="FFFFFF"/>
                </a:solidFill>
                <a:latin typeface="Open Sans"/>
              </a:rPr>
              <a:t> op het </a:t>
            </a:r>
            <a:r>
              <a:rPr lang="en-US" sz="3999" spc="287" dirty="0" err="1">
                <a:solidFill>
                  <a:srgbClr val="FFFFFF"/>
                </a:solidFill>
                <a:latin typeface="Open Sans"/>
              </a:rPr>
              <a:t>gebied</a:t>
            </a:r>
            <a:r>
              <a:rPr lang="en-US" sz="3999" spc="287" dirty="0">
                <a:solidFill>
                  <a:srgbClr val="FFFFFF"/>
                </a:solidFill>
                <a:latin typeface="Open Sans"/>
              </a:rPr>
              <a:t> van de </a:t>
            </a:r>
            <a:r>
              <a:rPr lang="en-US" sz="3999" spc="287" dirty="0" err="1">
                <a:solidFill>
                  <a:srgbClr val="FFFFFF"/>
                </a:solidFill>
                <a:latin typeface="Open Sans"/>
              </a:rPr>
              <a:t>Kódigo</a:t>
            </a:r>
            <a:r>
              <a:rPr lang="en-US" sz="3999" spc="287" dirty="0">
                <a:solidFill>
                  <a:srgbClr val="FFFFFF"/>
                </a:solidFill>
                <a:latin typeface="Open Sans"/>
              </a:rPr>
              <a:t> di </a:t>
            </a:r>
            <a:r>
              <a:rPr lang="en-US" sz="3999" spc="287" dirty="0" err="1">
                <a:solidFill>
                  <a:srgbClr val="FFFFFF"/>
                </a:solidFill>
                <a:latin typeface="Open Sans"/>
              </a:rPr>
              <a:t>Protekshon</a:t>
            </a:r>
            <a:r>
              <a:rPr lang="en-US" sz="3999" spc="287" dirty="0">
                <a:solidFill>
                  <a:srgbClr val="FFFFFF"/>
                </a:solidFill>
                <a:latin typeface="Open Sans"/>
              </a:rPr>
              <a:t> </a:t>
            </a:r>
            <a:r>
              <a:rPr lang="en-US" sz="3999" spc="287" dirty="0" err="1">
                <a:solidFill>
                  <a:srgbClr val="FFFFFF"/>
                </a:solidFill>
                <a:latin typeface="Open Sans"/>
              </a:rPr>
              <a:t>en</a:t>
            </a:r>
            <a:r>
              <a:rPr lang="en-US" sz="3999" spc="287" dirty="0">
                <a:solidFill>
                  <a:srgbClr val="FFFFFF"/>
                </a:solidFill>
                <a:latin typeface="Open Sans"/>
              </a:rPr>
              <a:t> </a:t>
            </a:r>
            <a:r>
              <a:rPr lang="en-US" sz="3999" spc="287" dirty="0" err="1">
                <a:solidFill>
                  <a:srgbClr val="FFFFFF"/>
                </a:solidFill>
                <a:latin typeface="Open Sans"/>
              </a:rPr>
              <a:t>competenties</a:t>
            </a:r>
            <a:r>
              <a:rPr lang="en-US" sz="3999" spc="287" dirty="0">
                <a:solidFill>
                  <a:srgbClr val="FFFFFF"/>
                </a:solidFill>
                <a:latin typeface="Open Sans"/>
              </a:rPr>
              <a:t> </a:t>
            </a:r>
            <a:r>
              <a:rPr lang="en-US" sz="3999" spc="287" dirty="0" err="1">
                <a:solidFill>
                  <a:srgbClr val="FFFFFF"/>
                </a:solidFill>
                <a:latin typeface="Open Sans"/>
              </a:rPr>
              <a:t>ontwikkelen</a:t>
            </a:r>
            <a:r>
              <a:rPr lang="en-US" sz="3999" spc="287" dirty="0">
                <a:solidFill>
                  <a:srgbClr val="FFFFFF"/>
                </a:solidFill>
                <a:latin typeface="Open Sans"/>
              </a:rPr>
              <a:t> di </a:t>
            </a:r>
            <a:r>
              <a:rPr lang="en-US" sz="3999" spc="287" dirty="0" err="1">
                <a:solidFill>
                  <a:srgbClr val="FFFFFF"/>
                </a:solidFill>
                <a:latin typeface="Open Sans"/>
              </a:rPr>
              <a:t>horen</a:t>
            </a:r>
            <a:r>
              <a:rPr lang="en-US" sz="3999" spc="287" dirty="0">
                <a:solidFill>
                  <a:srgbClr val="FFFFFF"/>
                </a:solidFill>
                <a:latin typeface="Open Sans"/>
              </a:rPr>
              <a:t> </a:t>
            </a:r>
            <a:r>
              <a:rPr lang="en-US" sz="3999" spc="287" dirty="0" err="1">
                <a:solidFill>
                  <a:srgbClr val="FFFFFF"/>
                </a:solidFill>
                <a:latin typeface="Open Sans"/>
              </a:rPr>
              <a:t>bij</a:t>
            </a:r>
            <a:r>
              <a:rPr lang="en-US" sz="3999" spc="287" dirty="0">
                <a:solidFill>
                  <a:srgbClr val="FFFFFF"/>
                </a:solidFill>
                <a:latin typeface="Open Sans"/>
              </a:rPr>
              <a:t> de </a:t>
            </a:r>
            <a:r>
              <a:rPr lang="en-US" sz="3999" spc="287" dirty="0" err="1">
                <a:solidFill>
                  <a:srgbClr val="FFFFFF"/>
                </a:solidFill>
                <a:latin typeface="Open Sans"/>
              </a:rPr>
              <a:t>taak</a:t>
            </a:r>
            <a:r>
              <a:rPr lang="en-US" sz="3999" spc="287" dirty="0">
                <a:solidFill>
                  <a:srgbClr val="FFFFFF"/>
                </a:solidFill>
                <a:latin typeface="Open Sans"/>
              </a:rPr>
              <a:t> </a:t>
            </a:r>
            <a:r>
              <a:rPr lang="en-US" sz="3999" spc="287" dirty="0" err="1">
                <a:solidFill>
                  <a:srgbClr val="FFFFFF"/>
                </a:solidFill>
                <a:latin typeface="Open Sans"/>
              </a:rPr>
              <a:t>als</a:t>
            </a:r>
            <a:r>
              <a:rPr lang="en-US" sz="3999" spc="287" dirty="0">
                <a:solidFill>
                  <a:srgbClr val="FFFFFF"/>
                </a:solidFill>
                <a:latin typeface="Open Sans"/>
              </a:rPr>
              <a:t> trainer Supervisor di </a:t>
            </a:r>
            <a:r>
              <a:rPr lang="en-US" sz="3999" spc="287" dirty="0" err="1">
                <a:solidFill>
                  <a:srgbClr val="FFFFFF"/>
                </a:solidFill>
                <a:latin typeface="Open Sans"/>
              </a:rPr>
              <a:t>Kódigo</a:t>
            </a:r>
            <a:endParaRPr lang="en-US" sz="3999" spc="287" dirty="0">
              <a:solidFill>
                <a:srgbClr val="FFFFFF"/>
              </a:solidFill>
              <a:latin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83060"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84186" y="0"/>
            <a:ext cx="17034040"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8206357" cy="1009652"/>
          </a:xfrm>
          <a:prstGeom prst="rect">
            <a:avLst/>
          </a:prstGeom>
        </p:spPr>
        <p:txBody>
          <a:bodyPr lIns="0" tIns="0" rIns="0" bIns="0" rtlCol="0" anchor="t">
            <a:spAutoFit/>
          </a:bodyPr>
          <a:lstStyle/>
          <a:p>
            <a:pPr algn="l">
              <a:lnSpc>
                <a:spcPts val="8399"/>
              </a:lnSpc>
            </a:pPr>
            <a:r>
              <a:rPr lang="en-US" sz="5999" spc="431" dirty="0">
                <a:solidFill>
                  <a:srgbClr val="FFFFFF"/>
                </a:solidFill>
                <a:latin typeface="Open Sans Bold"/>
              </a:rPr>
              <a:t>PROGRAMMA DAGDEEL 1</a:t>
            </a:r>
          </a:p>
        </p:txBody>
      </p:sp>
      <p:sp>
        <p:nvSpPr>
          <p:cNvPr id="7" name="TextBox 7"/>
          <p:cNvSpPr txBox="1"/>
          <p:nvPr/>
        </p:nvSpPr>
        <p:spPr>
          <a:xfrm>
            <a:off x="546288" y="3680838"/>
            <a:ext cx="16370112" cy="4979889"/>
          </a:xfrm>
          <a:prstGeom prst="rect">
            <a:avLst/>
          </a:prstGeom>
        </p:spPr>
        <p:txBody>
          <a:bodyPr wrap="square" lIns="0" tIns="0" rIns="0" bIns="0" rtlCol="0" anchor="t">
            <a:spAutoFit/>
          </a:bodyPr>
          <a:lstStyle/>
          <a:p>
            <a:pPr marL="863598" lvl="1" indent="-431799" algn="l">
              <a:lnSpc>
                <a:spcPts val="5599"/>
              </a:lnSpc>
              <a:buFont typeface="Arial"/>
              <a:buChar char="•"/>
            </a:pPr>
            <a:r>
              <a:rPr lang="en-US" sz="3999" spc="287" dirty="0" err="1">
                <a:solidFill>
                  <a:srgbClr val="FFFFFF"/>
                </a:solidFill>
                <a:latin typeface="Open Sans"/>
              </a:rPr>
              <a:t>Opzet</a:t>
            </a:r>
            <a:r>
              <a:rPr lang="en-US" sz="3999" spc="287" dirty="0">
                <a:solidFill>
                  <a:srgbClr val="FFFFFF"/>
                </a:solidFill>
                <a:latin typeface="Open Sans"/>
              </a:rPr>
              <a:t> </a:t>
            </a:r>
            <a:r>
              <a:rPr lang="en-US" sz="3999" spc="287" dirty="0" err="1">
                <a:solidFill>
                  <a:srgbClr val="FFFFFF"/>
                </a:solidFill>
                <a:latin typeface="Open Sans"/>
              </a:rPr>
              <a:t>en</a:t>
            </a:r>
            <a:r>
              <a:rPr lang="en-US" sz="3999" spc="287" dirty="0">
                <a:solidFill>
                  <a:srgbClr val="FFFFFF"/>
                </a:solidFill>
                <a:latin typeface="Open Sans"/>
              </a:rPr>
              <a:t> </a:t>
            </a:r>
            <a:r>
              <a:rPr lang="en-US" sz="3999" spc="287" dirty="0" err="1">
                <a:solidFill>
                  <a:srgbClr val="FFFFFF"/>
                </a:solidFill>
                <a:latin typeface="Open Sans"/>
              </a:rPr>
              <a:t>opbouw</a:t>
            </a:r>
            <a:r>
              <a:rPr lang="en-US" sz="3999" spc="287" dirty="0">
                <a:solidFill>
                  <a:srgbClr val="FFFFFF"/>
                </a:solidFill>
                <a:latin typeface="Open Sans"/>
              </a:rPr>
              <a:t> van het </a:t>
            </a:r>
            <a:r>
              <a:rPr lang="en-US" sz="3999" spc="287" dirty="0" err="1">
                <a:solidFill>
                  <a:srgbClr val="FFFFFF"/>
                </a:solidFill>
                <a:latin typeface="Open Sans"/>
              </a:rPr>
              <a:t>programma</a:t>
            </a:r>
            <a:endParaRPr lang="en-US" sz="3999" spc="287" dirty="0">
              <a:solidFill>
                <a:srgbClr val="FFFFFF"/>
              </a:solidFill>
              <a:latin typeface="Open Sans"/>
            </a:endParaRPr>
          </a:p>
          <a:p>
            <a:pPr marL="863598" lvl="1" indent="-431799" algn="l">
              <a:lnSpc>
                <a:spcPts val="5599"/>
              </a:lnSpc>
              <a:buFont typeface="Arial"/>
              <a:buChar char="•"/>
            </a:pPr>
            <a:r>
              <a:rPr lang="en-US" sz="3999" spc="287" dirty="0">
                <a:solidFill>
                  <a:srgbClr val="FFFFFF"/>
                </a:solidFill>
                <a:latin typeface="Open Sans"/>
              </a:rPr>
              <a:t>Taken </a:t>
            </a:r>
            <a:r>
              <a:rPr lang="en-US" sz="3999" spc="287" dirty="0" err="1">
                <a:solidFill>
                  <a:srgbClr val="FFFFFF"/>
                </a:solidFill>
                <a:latin typeface="Open Sans"/>
              </a:rPr>
              <a:t>en</a:t>
            </a:r>
            <a:r>
              <a:rPr lang="en-US" sz="3999" spc="287" dirty="0">
                <a:solidFill>
                  <a:srgbClr val="FFFFFF"/>
                </a:solidFill>
                <a:latin typeface="Open Sans"/>
              </a:rPr>
              <a:t> </a:t>
            </a:r>
            <a:r>
              <a:rPr lang="en-US" sz="3999" spc="287" dirty="0" err="1">
                <a:solidFill>
                  <a:srgbClr val="FFFFFF"/>
                </a:solidFill>
                <a:latin typeface="Open Sans"/>
              </a:rPr>
              <a:t>competenties</a:t>
            </a:r>
            <a:r>
              <a:rPr lang="en-US" sz="3999" spc="287" dirty="0">
                <a:solidFill>
                  <a:srgbClr val="FFFFFF"/>
                </a:solidFill>
                <a:latin typeface="Open Sans"/>
              </a:rPr>
              <a:t> Supervisor di </a:t>
            </a:r>
            <a:r>
              <a:rPr lang="en-US" sz="3999" spc="287" dirty="0" err="1">
                <a:solidFill>
                  <a:srgbClr val="FFFFFF"/>
                </a:solidFill>
                <a:latin typeface="Open Sans"/>
              </a:rPr>
              <a:t>Kódigo</a:t>
            </a:r>
            <a:endParaRPr lang="en-US" sz="3999" spc="287" dirty="0">
              <a:solidFill>
                <a:srgbClr val="FFFFFF"/>
              </a:solidFill>
              <a:latin typeface="Open Sans"/>
            </a:endParaRPr>
          </a:p>
          <a:p>
            <a:pPr marL="863598" lvl="1" indent="-431799" algn="l">
              <a:lnSpc>
                <a:spcPts val="5599"/>
              </a:lnSpc>
              <a:buFont typeface="Arial"/>
              <a:buChar char="•"/>
            </a:pPr>
            <a:r>
              <a:rPr lang="en-US" sz="3999" spc="287" dirty="0">
                <a:solidFill>
                  <a:srgbClr val="FFFFFF"/>
                </a:solidFill>
                <a:latin typeface="Open Sans"/>
              </a:rPr>
              <a:t>Plan van </a:t>
            </a:r>
            <a:r>
              <a:rPr lang="en-US" sz="3999" spc="287" dirty="0" err="1">
                <a:solidFill>
                  <a:srgbClr val="FFFFFF"/>
                </a:solidFill>
                <a:latin typeface="Open Sans"/>
              </a:rPr>
              <a:t>aanpak</a:t>
            </a:r>
            <a:r>
              <a:rPr lang="en-US" sz="3999" spc="287" dirty="0">
                <a:solidFill>
                  <a:srgbClr val="FFFFFF"/>
                </a:solidFill>
                <a:latin typeface="Open Sans"/>
              </a:rPr>
              <a:t> </a:t>
            </a:r>
            <a:r>
              <a:rPr lang="en-US" sz="3999" spc="287" dirty="0" err="1">
                <a:solidFill>
                  <a:srgbClr val="FFFFFF"/>
                </a:solidFill>
                <a:latin typeface="Open Sans"/>
              </a:rPr>
              <a:t>en</a:t>
            </a:r>
            <a:r>
              <a:rPr lang="en-US" sz="3999" spc="287" dirty="0">
                <a:solidFill>
                  <a:srgbClr val="FFFFFF"/>
                </a:solidFill>
                <a:latin typeface="Open Sans"/>
              </a:rPr>
              <a:t> </a:t>
            </a:r>
            <a:r>
              <a:rPr lang="en-US" sz="3999" spc="287" dirty="0" err="1">
                <a:solidFill>
                  <a:srgbClr val="FFFFFF"/>
                </a:solidFill>
                <a:latin typeface="Open Sans"/>
              </a:rPr>
              <a:t>persoonlijk</a:t>
            </a:r>
            <a:r>
              <a:rPr lang="en-US" sz="3999" spc="287" dirty="0">
                <a:solidFill>
                  <a:srgbClr val="FFFFFF"/>
                </a:solidFill>
                <a:latin typeface="Open Sans"/>
              </a:rPr>
              <a:t> </a:t>
            </a:r>
            <a:r>
              <a:rPr lang="en-US" sz="3999" spc="287" dirty="0" err="1">
                <a:solidFill>
                  <a:srgbClr val="FFFFFF"/>
                </a:solidFill>
                <a:latin typeface="Open Sans"/>
              </a:rPr>
              <a:t>ontwikkelingsplan</a:t>
            </a:r>
            <a:r>
              <a:rPr lang="en-US" sz="3999" spc="287" dirty="0">
                <a:solidFill>
                  <a:srgbClr val="FFFFFF"/>
                </a:solidFill>
                <a:latin typeface="Open Sans"/>
              </a:rPr>
              <a:t> (POP)</a:t>
            </a:r>
          </a:p>
          <a:p>
            <a:pPr marL="863598" lvl="1" indent="-431799" algn="l">
              <a:lnSpc>
                <a:spcPts val="5599"/>
              </a:lnSpc>
              <a:buFont typeface="Arial"/>
              <a:buChar char="•"/>
            </a:pPr>
            <a:r>
              <a:rPr lang="en-US" sz="3999" spc="287" dirty="0">
                <a:solidFill>
                  <a:srgbClr val="FFFFFF"/>
                </a:solidFill>
                <a:latin typeface="Open Sans"/>
              </a:rPr>
              <a:t>Eye openers</a:t>
            </a:r>
          </a:p>
          <a:p>
            <a:pPr marL="863598" lvl="1" indent="-431799" algn="l">
              <a:lnSpc>
                <a:spcPts val="5599"/>
              </a:lnSpc>
              <a:buFont typeface="Arial"/>
              <a:buChar char="•"/>
            </a:pPr>
            <a:r>
              <a:rPr lang="en-US" sz="3999" spc="287" dirty="0">
                <a:solidFill>
                  <a:srgbClr val="FFFFFF"/>
                </a:solidFill>
                <a:latin typeface="Open Sans"/>
              </a:rPr>
              <a:t>Supervisor di </a:t>
            </a:r>
            <a:r>
              <a:rPr lang="en-US" sz="3999" spc="287" dirty="0" err="1">
                <a:solidFill>
                  <a:srgbClr val="FFFFFF"/>
                </a:solidFill>
                <a:latin typeface="Open Sans"/>
              </a:rPr>
              <a:t>Kódigo</a:t>
            </a:r>
            <a:endParaRPr lang="en-US" sz="3999" spc="287" dirty="0">
              <a:solidFill>
                <a:srgbClr val="FFFFFF"/>
              </a:solidFill>
              <a:latin typeface="Open Sans"/>
            </a:endParaRPr>
          </a:p>
          <a:p>
            <a:pPr marL="863598" lvl="1" indent="-431799" algn="l">
              <a:lnSpc>
                <a:spcPts val="5599"/>
              </a:lnSpc>
              <a:buFont typeface="Arial"/>
              <a:buChar char="•"/>
            </a:pPr>
            <a:r>
              <a:rPr lang="en-US" sz="3999" spc="287" dirty="0" err="1">
                <a:solidFill>
                  <a:srgbClr val="FFFFFF"/>
                </a:solidFill>
                <a:latin typeface="Open Sans"/>
              </a:rPr>
              <a:t>Kódigo</a:t>
            </a:r>
            <a:r>
              <a:rPr lang="en-US" sz="3999" spc="287" dirty="0">
                <a:solidFill>
                  <a:srgbClr val="FFFFFF"/>
                </a:solidFill>
                <a:latin typeface="Open Sans"/>
              </a:rPr>
              <a:t> di </a:t>
            </a:r>
            <a:r>
              <a:rPr lang="en-US" sz="3999" spc="287" dirty="0" err="1">
                <a:solidFill>
                  <a:srgbClr val="FFFFFF"/>
                </a:solidFill>
                <a:latin typeface="Open Sans"/>
              </a:rPr>
              <a:t>Protekshon</a:t>
            </a:r>
            <a:r>
              <a:rPr lang="en-US" sz="3999" spc="287" dirty="0">
                <a:solidFill>
                  <a:srgbClr val="FFFFFF"/>
                </a:solidFill>
                <a:latin typeface="Open Sans"/>
              </a:rPr>
              <a:t>: </a:t>
            </a:r>
            <a:r>
              <a:rPr lang="en-US" sz="3999" spc="287" dirty="0" err="1">
                <a:solidFill>
                  <a:srgbClr val="FFFFFF"/>
                </a:solidFill>
                <a:latin typeface="Open Sans"/>
              </a:rPr>
              <a:t>Stap</a:t>
            </a:r>
            <a:r>
              <a:rPr lang="en-US" sz="3999" spc="287" dirty="0">
                <a:solidFill>
                  <a:srgbClr val="FFFFFF"/>
                </a:solidFill>
                <a:latin typeface="Open Sans"/>
              </a:rPr>
              <a:t> 1</a:t>
            </a:r>
          </a:p>
          <a:p>
            <a:pPr marL="863598" lvl="1" indent="-431799" algn="l">
              <a:lnSpc>
                <a:spcPts val="5599"/>
              </a:lnSpc>
              <a:buFont typeface="Arial"/>
              <a:buChar char="•"/>
            </a:pPr>
            <a:r>
              <a:rPr lang="en-US" sz="3999" spc="287" dirty="0">
                <a:solidFill>
                  <a:srgbClr val="FFFFFF"/>
                </a:solidFill>
                <a:latin typeface="Open Sans"/>
              </a:rPr>
              <a:t>Protocol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18919" y="-90413"/>
            <a:ext cx="1752600"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3"/>
            <a:stretch>
              <a:fillRect l="-68252" r="-41051"/>
            </a:stretch>
          </a:blipFill>
        </p:spPr>
        <p:txBody>
          <a:bodyPr/>
          <a:lstStyle/>
          <a:p>
            <a:endParaRPr lang="en-GB"/>
          </a:p>
        </p:txBody>
      </p:sp>
      <p:grpSp>
        <p:nvGrpSpPr>
          <p:cNvPr id="3" name="Group 3"/>
          <p:cNvGrpSpPr/>
          <p:nvPr/>
        </p:nvGrpSpPr>
        <p:grpSpPr>
          <a:xfrm>
            <a:off x="-97719" y="0"/>
            <a:ext cx="17699919"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8206357" cy="1009652"/>
          </a:xfrm>
          <a:prstGeom prst="rect">
            <a:avLst/>
          </a:prstGeom>
        </p:spPr>
        <p:txBody>
          <a:bodyPr lIns="0" tIns="0" rIns="0" bIns="0" rtlCol="0" anchor="t">
            <a:spAutoFit/>
          </a:bodyPr>
          <a:lstStyle/>
          <a:p>
            <a:pPr algn="l">
              <a:lnSpc>
                <a:spcPts val="8399"/>
              </a:lnSpc>
            </a:pPr>
            <a:r>
              <a:rPr lang="en-US" sz="5999" spc="431" dirty="0">
                <a:solidFill>
                  <a:srgbClr val="FFFFFF"/>
                </a:solidFill>
                <a:latin typeface="Open Sans Bold"/>
              </a:rPr>
              <a:t>HET TRAININGSPROGRAMMA</a:t>
            </a:r>
          </a:p>
        </p:txBody>
      </p:sp>
      <p:sp>
        <p:nvSpPr>
          <p:cNvPr id="7" name="TextBox 7"/>
          <p:cNvSpPr txBox="1"/>
          <p:nvPr/>
        </p:nvSpPr>
        <p:spPr>
          <a:xfrm>
            <a:off x="1028700" y="2468921"/>
            <a:ext cx="16573500" cy="7955063"/>
          </a:xfrm>
          <a:prstGeom prst="rect">
            <a:avLst/>
          </a:prstGeom>
        </p:spPr>
        <p:txBody>
          <a:bodyPr wrap="square" lIns="0" tIns="0" rIns="0" bIns="0" rtlCol="0" anchor="t">
            <a:spAutoFit/>
          </a:bodyPr>
          <a:lstStyle/>
          <a:p>
            <a:pPr algn="l">
              <a:lnSpc>
                <a:spcPts val="5599"/>
              </a:lnSpc>
            </a:pPr>
            <a:r>
              <a:rPr lang="en-US" sz="3999" spc="287" dirty="0" err="1">
                <a:solidFill>
                  <a:srgbClr val="FFFFFF"/>
                </a:solidFill>
                <a:latin typeface="Open Sans Bold"/>
              </a:rPr>
              <a:t>Gebaseerd</a:t>
            </a:r>
            <a:r>
              <a:rPr lang="en-US" sz="3999" spc="287" dirty="0">
                <a:solidFill>
                  <a:srgbClr val="FFFFFF"/>
                </a:solidFill>
                <a:latin typeface="Open Sans Bold"/>
              </a:rPr>
              <a:t> op de 5 </a:t>
            </a:r>
            <a:r>
              <a:rPr lang="en-US" sz="3999" spc="287" dirty="0" err="1">
                <a:solidFill>
                  <a:srgbClr val="FFFFFF"/>
                </a:solidFill>
                <a:latin typeface="Open Sans Bold"/>
              </a:rPr>
              <a:t>stappen</a:t>
            </a:r>
            <a:r>
              <a:rPr lang="en-US" sz="3999" spc="287" dirty="0">
                <a:solidFill>
                  <a:srgbClr val="FFFFFF"/>
                </a:solidFill>
                <a:latin typeface="Open Sans Bold"/>
              </a:rPr>
              <a:t> van de </a:t>
            </a:r>
            <a:r>
              <a:rPr lang="en-US" sz="3999" spc="287" dirty="0" err="1">
                <a:solidFill>
                  <a:srgbClr val="FFFFFF"/>
                </a:solidFill>
                <a:latin typeface="Open Sans Bold"/>
              </a:rPr>
              <a:t>Kódigo</a:t>
            </a:r>
            <a:r>
              <a:rPr lang="en-US" sz="3999" spc="287" dirty="0">
                <a:solidFill>
                  <a:srgbClr val="FFFFFF"/>
                </a:solidFill>
                <a:latin typeface="Open Sans Bold"/>
              </a:rPr>
              <a:t> di </a:t>
            </a:r>
            <a:r>
              <a:rPr lang="en-US" sz="3999" spc="287" dirty="0" err="1">
                <a:solidFill>
                  <a:srgbClr val="FFFFFF"/>
                </a:solidFill>
                <a:latin typeface="Open Sans Bold"/>
              </a:rPr>
              <a:t>Protekshon</a:t>
            </a:r>
            <a:endParaRPr lang="en-US" sz="3999" spc="287" dirty="0">
              <a:solidFill>
                <a:srgbClr val="FFFFFF"/>
              </a:solidFill>
              <a:latin typeface="Open Sans Bold"/>
            </a:endParaRPr>
          </a:p>
          <a:p>
            <a:pPr algn="l">
              <a:lnSpc>
                <a:spcPts val="2240"/>
              </a:lnSpc>
            </a:pPr>
            <a:endParaRPr lang="en-US" sz="3999" spc="287" dirty="0">
              <a:solidFill>
                <a:srgbClr val="FFFFFF"/>
              </a:solidFill>
              <a:latin typeface="Open Sans Bold"/>
            </a:endParaRPr>
          </a:p>
          <a:p>
            <a:pPr algn="l">
              <a:lnSpc>
                <a:spcPts val="5600"/>
              </a:lnSpc>
            </a:pPr>
            <a:r>
              <a:rPr lang="en-US" sz="4000" spc="288" dirty="0" err="1">
                <a:solidFill>
                  <a:srgbClr val="FFFFFF"/>
                </a:solidFill>
                <a:latin typeface="Open Sans Bold"/>
              </a:rPr>
              <a:t>Dagdeel</a:t>
            </a:r>
            <a:r>
              <a:rPr lang="en-US" sz="4000" spc="288" dirty="0">
                <a:solidFill>
                  <a:srgbClr val="FFFFFF"/>
                </a:solidFill>
                <a:latin typeface="Open Sans Bold"/>
              </a:rPr>
              <a:t> 1+2 </a:t>
            </a:r>
          </a:p>
          <a:p>
            <a:pPr algn="l">
              <a:lnSpc>
                <a:spcPts val="5040"/>
              </a:lnSpc>
            </a:pPr>
            <a:r>
              <a:rPr lang="en-US" sz="3600" spc="259" dirty="0">
                <a:solidFill>
                  <a:srgbClr val="FFFFFF"/>
                </a:solidFill>
                <a:latin typeface="Open Sans Italics"/>
              </a:rPr>
              <a:t>Brede </a:t>
            </a:r>
            <a:r>
              <a:rPr lang="en-US" sz="3600" spc="259" dirty="0" err="1">
                <a:solidFill>
                  <a:srgbClr val="FFFFFF"/>
                </a:solidFill>
                <a:latin typeface="Open Sans Italics"/>
              </a:rPr>
              <a:t>kader</a:t>
            </a:r>
            <a:r>
              <a:rPr lang="en-US" sz="3600" spc="259" dirty="0">
                <a:solidFill>
                  <a:srgbClr val="FFFFFF"/>
                </a:solidFill>
                <a:latin typeface="Open Sans Italics"/>
              </a:rPr>
              <a:t>, </a:t>
            </a:r>
            <a:r>
              <a:rPr lang="en-US" sz="3600" spc="259" dirty="0" err="1">
                <a:solidFill>
                  <a:srgbClr val="FFFFFF"/>
                </a:solidFill>
                <a:latin typeface="Open Sans Italics"/>
              </a:rPr>
              <a:t>stap</a:t>
            </a:r>
            <a:r>
              <a:rPr lang="en-US" sz="3600" spc="259" dirty="0">
                <a:solidFill>
                  <a:srgbClr val="FFFFFF"/>
                </a:solidFill>
                <a:latin typeface="Open Sans Italics"/>
              </a:rPr>
              <a:t> 1, </a:t>
            </a:r>
            <a:r>
              <a:rPr lang="en-US" sz="3600" spc="259" dirty="0" err="1">
                <a:solidFill>
                  <a:srgbClr val="FFFFFF"/>
                </a:solidFill>
                <a:latin typeface="Open Sans Italics"/>
              </a:rPr>
              <a:t>signaleren</a:t>
            </a:r>
            <a:r>
              <a:rPr lang="en-US" sz="3600" spc="259" dirty="0">
                <a:solidFill>
                  <a:srgbClr val="FFFFFF"/>
                </a:solidFill>
                <a:latin typeface="Open Sans Italics"/>
              </a:rPr>
              <a:t> </a:t>
            </a:r>
            <a:r>
              <a:rPr lang="en-US" sz="3600" spc="259" dirty="0" err="1">
                <a:solidFill>
                  <a:srgbClr val="FFFFFF"/>
                </a:solidFill>
                <a:latin typeface="Open Sans Italics"/>
              </a:rPr>
              <a:t>en</a:t>
            </a:r>
            <a:r>
              <a:rPr lang="en-US" sz="3600" spc="259" dirty="0">
                <a:solidFill>
                  <a:srgbClr val="FFFFFF"/>
                </a:solidFill>
                <a:latin typeface="Open Sans Italics"/>
              </a:rPr>
              <a:t> </a:t>
            </a:r>
            <a:r>
              <a:rPr lang="en-US" sz="3600" spc="259" dirty="0" err="1">
                <a:solidFill>
                  <a:srgbClr val="FFFFFF"/>
                </a:solidFill>
                <a:latin typeface="Open Sans Italics"/>
              </a:rPr>
              <a:t>documenteren</a:t>
            </a:r>
            <a:endParaRPr lang="en-US" sz="3600" spc="259" dirty="0">
              <a:solidFill>
                <a:srgbClr val="FFFFFF"/>
              </a:solidFill>
              <a:latin typeface="Open Sans Italics"/>
            </a:endParaRPr>
          </a:p>
          <a:p>
            <a:pPr algn="l">
              <a:lnSpc>
                <a:spcPts val="2239"/>
              </a:lnSpc>
            </a:pPr>
            <a:endParaRPr lang="en-US" sz="3600" spc="259" dirty="0">
              <a:solidFill>
                <a:srgbClr val="FFFFFF"/>
              </a:solidFill>
              <a:latin typeface="Open Sans Italics"/>
            </a:endParaRPr>
          </a:p>
          <a:p>
            <a:pPr algn="l">
              <a:lnSpc>
                <a:spcPts val="5600"/>
              </a:lnSpc>
            </a:pPr>
            <a:r>
              <a:rPr lang="en-US" sz="4000" spc="288" dirty="0" err="1">
                <a:solidFill>
                  <a:srgbClr val="FFFFFF"/>
                </a:solidFill>
                <a:latin typeface="Open Sans Bold"/>
              </a:rPr>
              <a:t>Dagdeel</a:t>
            </a:r>
            <a:r>
              <a:rPr lang="en-US" sz="4000" spc="288" dirty="0">
                <a:solidFill>
                  <a:srgbClr val="FFFFFF"/>
                </a:solidFill>
                <a:latin typeface="Open Sans Bold"/>
              </a:rPr>
              <a:t> 3+4</a:t>
            </a:r>
          </a:p>
          <a:p>
            <a:pPr algn="l">
              <a:lnSpc>
                <a:spcPts val="5040"/>
              </a:lnSpc>
            </a:pPr>
            <a:r>
              <a:rPr lang="en-US" sz="3600" spc="259" dirty="0" err="1">
                <a:solidFill>
                  <a:srgbClr val="FFFFFF"/>
                </a:solidFill>
                <a:latin typeface="Open Sans Italics"/>
              </a:rPr>
              <a:t>Juridisch</a:t>
            </a:r>
            <a:r>
              <a:rPr lang="en-US" sz="3600" spc="259" dirty="0">
                <a:solidFill>
                  <a:srgbClr val="FFFFFF"/>
                </a:solidFill>
                <a:latin typeface="Open Sans Italics"/>
              </a:rPr>
              <a:t> </a:t>
            </a:r>
            <a:r>
              <a:rPr lang="en-US" sz="3600" spc="259" dirty="0" err="1">
                <a:solidFill>
                  <a:srgbClr val="FFFFFF"/>
                </a:solidFill>
                <a:latin typeface="Open Sans Italics"/>
              </a:rPr>
              <a:t>kader</a:t>
            </a:r>
            <a:r>
              <a:rPr lang="en-US" sz="3600" spc="259" dirty="0">
                <a:solidFill>
                  <a:srgbClr val="FFFFFF"/>
                </a:solidFill>
                <a:latin typeface="Open Sans Italics"/>
              </a:rPr>
              <a:t>, </a:t>
            </a:r>
            <a:r>
              <a:rPr lang="en-US" sz="3600" spc="259" dirty="0" err="1">
                <a:solidFill>
                  <a:srgbClr val="FFFFFF"/>
                </a:solidFill>
                <a:latin typeface="Open Sans Italics"/>
              </a:rPr>
              <a:t>stap</a:t>
            </a:r>
            <a:r>
              <a:rPr lang="en-US" sz="3600" spc="259" dirty="0">
                <a:solidFill>
                  <a:srgbClr val="FFFFFF"/>
                </a:solidFill>
                <a:latin typeface="Open Sans Italics"/>
              </a:rPr>
              <a:t> 2 </a:t>
            </a:r>
            <a:r>
              <a:rPr lang="en-US" sz="3600" spc="259" dirty="0" err="1">
                <a:solidFill>
                  <a:srgbClr val="FFFFFF"/>
                </a:solidFill>
                <a:latin typeface="Open Sans Italics"/>
              </a:rPr>
              <a:t>en</a:t>
            </a:r>
            <a:r>
              <a:rPr lang="en-US" sz="3600" spc="259" dirty="0">
                <a:solidFill>
                  <a:srgbClr val="FFFFFF"/>
                </a:solidFill>
                <a:latin typeface="Open Sans Italics"/>
              </a:rPr>
              <a:t> 3, </a:t>
            </a:r>
            <a:r>
              <a:rPr lang="en-US" sz="3600" spc="259" dirty="0" err="1">
                <a:solidFill>
                  <a:srgbClr val="FFFFFF"/>
                </a:solidFill>
                <a:latin typeface="Open Sans Italics"/>
              </a:rPr>
              <a:t>overleggen</a:t>
            </a:r>
            <a:r>
              <a:rPr lang="en-US" sz="3600" spc="259" dirty="0">
                <a:solidFill>
                  <a:srgbClr val="FFFFFF"/>
                </a:solidFill>
                <a:latin typeface="Open Sans Italics"/>
              </a:rPr>
              <a:t> met </a:t>
            </a:r>
            <a:r>
              <a:rPr lang="en-US" sz="3600" spc="259" dirty="0" err="1">
                <a:solidFill>
                  <a:srgbClr val="FFFFFF"/>
                </a:solidFill>
                <a:latin typeface="Open Sans Italics"/>
              </a:rPr>
              <a:t>collega’s</a:t>
            </a:r>
            <a:endParaRPr lang="en-US" sz="3600" spc="259" dirty="0">
              <a:solidFill>
                <a:srgbClr val="FFFFFF"/>
              </a:solidFill>
              <a:latin typeface="Open Sans Italics"/>
            </a:endParaRPr>
          </a:p>
          <a:p>
            <a:pPr algn="l">
              <a:lnSpc>
                <a:spcPts val="2239"/>
              </a:lnSpc>
            </a:pPr>
            <a:endParaRPr lang="en-US" sz="3600" spc="259" dirty="0">
              <a:solidFill>
                <a:srgbClr val="FFFFFF"/>
              </a:solidFill>
              <a:latin typeface="Open Sans Italics"/>
            </a:endParaRPr>
          </a:p>
          <a:p>
            <a:pPr algn="l">
              <a:lnSpc>
                <a:spcPts val="5600"/>
              </a:lnSpc>
            </a:pPr>
            <a:r>
              <a:rPr lang="en-US" sz="4000" spc="288" dirty="0" err="1">
                <a:solidFill>
                  <a:srgbClr val="FFFFFF"/>
                </a:solidFill>
                <a:latin typeface="Open Sans Bold"/>
              </a:rPr>
              <a:t>Dagdeel</a:t>
            </a:r>
            <a:r>
              <a:rPr lang="en-US" sz="4000" spc="288" dirty="0">
                <a:solidFill>
                  <a:srgbClr val="FFFFFF"/>
                </a:solidFill>
                <a:latin typeface="Open Sans Bold"/>
              </a:rPr>
              <a:t> 5+6+7+8</a:t>
            </a:r>
            <a:r>
              <a:rPr lang="en-US" sz="4000" spc="288" dirty="0">
                <a:solidFill>
                  <a:srgbClr val="FFFFFF"/>
                </a:solidFill>
                <a:latin typeface="Open Sans"/>
              </a:rPr>
              <a:t> </a:t>
            </a:r>
          </a:p>
          <a:p>
            <a:pPr algn="l">
              <a:lnSpc>
                <a:spcPts val="5040"/>
              </a:lnSpc>
            </a:pPr>
            <a:r>
              <a:rPr lang="en-US" sz="3600" spc="259" dirty="0" err="1">
                <a:solidFill>
                  <a:srgbClr val="FFFFFF"/>
                </a:solidFill>
                <a:latin typeface="Open Sans Italics"/>
              </a:rPr>
              <a:t>Gespreksvoering</a:t>
            </a:r>
            <a:r>
              <a:rPr lang="en-US" sz="3600" spc="259" dirty="0">
                <a:solidFill>
                  <a:srgbClr val="FFFFFF"/>
                </a:solidFill>
                <a:latin typeface="Open Sans Italics"/>
              </a:rPr>
              <a:t> </a:t>
            </a:r>
            <a:r>
              <a:rPr lang="en-US" sz="3600" spc="259" dirty="0" err="1">
                <a:solidFill>
                  <a:srgbClr val="FFFFFF"/>
                </a:solidFill>
                <a:latin typeface="Open Sans Italics"/>
              </a:rPr>
              <a:t>vanuit</a:t>
            </a:r>
            <a:r>
              <a:rPr lang="en-US" sz="3600" spc="259" dirty="0">
                <a:solidFill>
                  <a:srgbClr val="FFFFFF"/>
                </a:solidFill>
                <a:latin typeface="Open Sans Italics"/>
              </a:rPr>
              <a:t> de </a:t>
            </a:r>
            <a:r>
              <a:rPr lang="en-US" sz="3600" spc="259" dirty="0" err="1">
                <a:solidFill>
                  <a:srgbClr val="FFFFFF"/>
                </a:solidFill>
                <a:latin typeface="Open Sans Italics"/>
              </a:rPr>
              <a:t>rol</a:t>
            </a:r>
            <a:r>
              <a:rPr lang="en-US" sz="3600" spc="259" dirty="0">
                <a:solidFill>
                  <a:srgbClr val="FFFFFF"/>
                </a:solidFill>
                <a:latin typeface="Open Sans Italics"/>
              </a:rPr>
              <a:t> </a:t>
            </a:r>
            <a:r>
              <a:rPr lang="en-US" sz="3600" spc="259" dirty="0" err="1">
                <a:solidFill>
                  <a:srgbClr val="FFFFFF"/>
                </a:solidFill>
                <a:latin typeface="Open Sans Italics"/>
              </a:rPr>
              <a:t>als</a:t>
            </a:r>
            <a:r>
              <a:rPr lang="en-US" sz="3600" spc="259" dirty="0">
                <a:solidFill>
                  <a:srgbClr val="FFFFFF"/>
                </a:solidFill>
                <a:latin typeface="Open Sans Italics"/>
              </a:rPr>
              <a:t> Supervisor di </a:t>
            </a:r>
            <a:r>
              <a:rPr lang="en-US" sz="3600" spc="259" dirty="0" err="1">
                <a:solidFill>
                  <a:srgbClr val="FFFFFF"/>
                </a:solidFill>
                <a:latin typeface="Open Sans Italics"/>
              </a:rPr>
              <a:t>Kódigo</a:t>
            </a:r>
            <a:r>
              <a:rPr lang="en-US" sz="3600" spc="259" dirty="0">
                <a:solidFill>
                  <a:srgbClr val="FFFFFF"/>
                </a:solidFill>
                <a:latin typeface="Open Sans Italics"/>
              </a:rPr>
              <a:t>, </a:t>
            </a:r>
            <a:r>
              <a:rPr lang="en-US" sz="3600" spc="259" dirty="0" err="1">
                <a:solidFill>
                  <a:srgbClr val="FFFFFF"/>
                </a:solidFill>
                <a:latin typeface="Open Sans Italics"/>
              </a:rPr>
              <a:t>beslissen</a:t>
            </a:r>
            <a:r>
              <a:rPr lang="en-US" sz="3600" spc="259" dirty="0">
                <a:solidFill>
                  <a:srgbClr val="FFFFFF"/>
                </a:solidFill>
                <a:latin typeface="Open Sans Italics"/>
              </a:rPr>
              <a:t>,</a:t>
            </a:r>
          </a:p>
          <a:p>
            <a:pPr algn="l">
              <a:lnSpc>
                <a:spcPts val="5040"/>
              </a:lnSpc>
            </a:pPr>
            <a:r>
              <a:rPr lang="en-US" sz="3600" spc="259" dirty="0" err="1">
                <a:solidFill>
                  <a:srgbClr val="FFFFFF"/>
                </a:solidFill>
                <a:latin typeface="Open Sans Italics"/>
              </a:rPr>
              <a:t>Samenwerken</a:t>
            </a:r>
            <a:r>
              <a:rPr lang="en-US" sz="3600" spc="259" dirty="0">
                <a:solidFill>
                  <a:srgbClr val="FFFFFF"/>
                </a:solidFill>
                <a:latin typeface="Open Sans Italics"/>
              </a:rPr>
              <a:t> </a:t>
            </a:r>
            <a:r>
              <a:rPr lang="en-US" sz="3600" spc="259" dirty="0" err="1">
                <a:solidFill>
                  <a:srgbClr val="FFFFFF"/>
                </a:solidFill>
                <a:latin typeface="Open Sans Italics"/>
              </a:rPr>
              <a:t>en</a:t>
            </a:r>
            <a:r>
              <a:rPr lang="en-US" sz="3600" spc="259" dirty="0">
                <a:solidFill>
                  <a:srgbClr val="FFFFFF"/>
                </a:solidFill>
                <a:latin typeface="Open Sans Italics"/>
              </a:rPr>
              <a:t> </a:t>
            </a:r>
            <a:r>
              <a:rPr lang="en-US" sz="3600" spc="259" dirty="0" err="1">
                <a:solidFill>
                  <a:srgbClr val="FFFFFF"/>
                </a:solidFill>
                <a:latin typeface="Open Sans Italics"/>
              </a:rPr>
              <a:t>implementeren</a:t>
            </a:r>
            <a:r>
              <a:rPr lang="en-US" sz="3600" spc="259" dirty="0">
                <a:solidFill>
                  <a:srgbClr val="FFFFFF"/>
                </a:solidFill>
                <a:latin typeface="Open Sans Italics"/>
              </a:rPr>
              <a:t> </a:t>
            </a:r>
            <a:r>
              <a:rPr lang="en-US" sz="3600" spc="259" dirty="0" err="1">
                <a:solidFill>
                  <a:srgbClr val="FFFFFF"/>
                </a:solidFill>
                <a:latin typeface="Open Sans Italics"/>
              </a:rPr>
              <a:t>stap</a:t>
            </a:r>
            <a:r>
              <a:rPr lang="en-US" sz="3600" spc="259" dirty="0">
                <a:solidFill>
                  <a:srgbClr val="FFFFFF"/>
                </a:solidFill>
                <a:latin typeface="Open Sans Italics"/>
              </a:rPr>
              <a:t> 4 </a:t>
            </a:r>
            <a:r>
              <a:rPr lang="en-US" sz="3600" spc="259" dirty="0" err="1">
                <a:solidFill>
                  <a:srgbClr val="FFFFFF"/>
                </a:solidFill>
                <a:latin typeface="Open Sans Italics"/>
              </a:rPr>
              <a:t>en</a:t>
            </a:r>
            <a:r>
              <a:rPr lang="en-US" sz="3600" spc="259" dirty="0">
                <a:solidFill>
                  <a:srgbClr val="FFFFFF"/>
                </a:solidFill>
                <a:latin typeface="Open Sans Italics"/>
              </a:rPr>
              <a:t> 5, </a:t>
            </a:r>
            <a:r>
              <a:rPr lang="en-US" sz="3600" spc="259" dirty="0" err="1">
                <a:solidFill>
                  <a:srgbClr val="FFFFFF"/>
                </a:solidFill>
                <a:latin typeface="Open Sans Italics"/>
              </a:rPr>
              <a:t>overleggen</a:t>
            </a:r>
            <a:r>
              <a:rPr lang="en-US" sz="3600" spc="259" dirty="0">
                <a:solidFill>
                  <a:srgbClr val="FFFFFF"/>
                </a:solidFill>
                <a:latin typeface="Open Sans Italics"/>
              </a:rPr>
              <a:t> met </a:t>
            </a:r>
            <a:r>
              <a:rPr lang="en-US" sz="3600" spc="259" dirty="0" err="1">
                <a:solidFill>
                  <a:srgbClr val="FFFFFF"/>
                </a:solidFill>
                <a:latin typeface="Open Sans Italics"/>
              </a:rPr>
              <a:t>collega’s</a:t>
            </a:r>
            <a:r>
              <a:rPr lang="en-US" sz="3600" spc="259" dirty="0">
                <a:solidFill>
                  <a:srgbClr val="FFFFFF"/>
                </a:solidFill>
                <a:latin typeface="Open Sans Italics"/>
              </a:rPr>
              <a:t>)</a:t>
            </a:r>
          </a:p>
          <a:p>
            <a:pPr algn="l">
              <a:lnSpc>
                <a:spcPts val="2240"/>
              </a:lnSpc>
            </a:pPr>
            <a:endParaRPr lang="en-US" sz="3600" spc="259" dirty="0">
              <a:solidFill>
                <a:srgbClr val="FFFFFF"/>
              </a:solidFill>
              <a:latin typeface="Open Sans Italics"/>
            </a:endParaRPr>
          </a:p>
          <a:p>
            <a:pPr algn="l">
              <a:lnSpc>
                <a:spcPts val="5600"/>
              </a:lnSpc>
            </a:pPr>
            <a:r>
              <a:rPr lang="en-US" sz="4000" spc="288" dirty="0" err="1">
                <a:solidFill>
                  <a:srgbClr val="FFFFFF"/>
                </a:solidFill>
                <a:latin typeface="Open Sans Bold"/>
              </a:rPr>
              <a:t>Trainingscasus</a:t>
            </a:r>
            <a:endParaRPr lang="en-US" sz="4000" spc="288" dirty="0">
              <a:solidFill>
                <a:srgbClr val="FFFFFF"/>
              </a:solidFill>
              <a:latin typeface="Open Sans Bold"/>
            </a:endParaRPr>
          </a:p>
          <a:p>
            <a:pPr algn="l">
              <a:lnSpc>
                <a:spcPts val="5600"/>
              </a:lnSpc>
            </a:pPr>
            <a:endParaRPr lang="en-US" sz="4000" spc="288" dirty="0">
              <a:solidFill>
                <a:srgbClr val="FFFFFF"/>
              </a:solidFill>
              <a:latin typeface="Open Sans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50119" y="3606042"/>
            <a:ext cx="18538119" cy="6844106"/>
          </a:xfrm>
          <a:custGeom>
            <a:avLst/>
            <a:gdLst/>
            <a:ahLst/>
            <a:cxnLst/>
            <a:rect l="l" t="t" r="r" b="b"/>
            <a:pathLst>
              <a:path w="18288000" h="6844106">
                <a:moveTo>
                  <a:pt x="0" y="0"/>
                </a:moveTo>
                <a:lnTo>
                  <a:pt x="18288000" y="0"/>
                </a:lnTo>
                <a:lnTo>
                  <a:pt x="18288000" y="6844106"/>
                </a:lnTo>
                <a:lnTo>
                  <a:pt x="0" y="6844106"/>
                </a:lnTo>
                <a:lnTo>
                  <a:pt x="0" y="0"/>
                </a:lnTo>
                <a:close/>
              </a:path>
            </a:pathLst>
          </a:custGeom>
          <a:blipFill>
            <a:blip r:embed="rId2"/>
            <a:stretch>
              <a:fillRect t="-32277" b="-32277"/>
            </a:stretch>
          </a:blipFill>
        </p:spPr>
        <p:txBody>
          <a:bodyPr/>
          <a:lstStyle/>
          <a:p>
            <a:endParaRPr lang="en-GB"/>
          </a:p>
        </p:txBody>
      </p:sp>
      <p:sp>
        <p:nvSpPr>
          <p:cNvPr id="9" name="TextBox 9"/>
          <p:cNvSpPr txBox="1"/>
          <p:nvPr/>
        </p:nvSpPr>
        <p:spPr>
          <a:xfrm>
            <a:off x="1028700" y="734346"/>
            <a:ext cx="16040100" cy="2083712"/>
          </a:xfrm>
          <a:prstGeom prst="rect">
            <a:avLst/>
          </a:prstGeom>
        </p:spPr>
        <p:txBody>
          <a:bodyPr wrap="square" lIns="0" tIns="0" rIns="0" bIns="0" rtlCol="0" anchor="t">
            <a:spAutoFit/>
          </a:bodyPr>
          <a:lstStyle/>
          <a:p>
            <a:pPr algn="l">
              <a:lnSpc>
                <a:spcPts val="8399"/>
              </a:lnSpc>
            </a:pPr>
            <a:r>
              <a:rPr lang="en-US" sz="5999" dirty="0">
                <a:solidFill>
                  <a:srgbClr val="FFFFFF"/>
                </a:solidFill>
                <a:latin typeface="Open Sans Bold"/>
              </a:rPr>
              <a:t>PLAN VAN AANPAK + </a:t>
            </a:r>
          </a:p>
          <a:p>
            <a:pPr algn="l">
              <a:lnSpc>
                <a:spcPts val="8399"/>
              </a:lnSpc>
            </a:pPr>
            <a:r>
              <a:rPr lang="en-US" sz="5999" dirty="0">
                <a:solidFill>
                  <a:srgbClr val="FFFFFF"/>
                </a:solidFill>
                <a:latin typeface="Open Sans Bold"/>
              </a:rPr>
              <a:t>PERSOONLIJK ONTWIKKELINGSPLAN (POP)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977978"/>
            <a:chOff x="0" y="0"/>
            <a:chExt cx="4882467" cy="784323"/>
          </a:xfrm>
        </p:grpSpPr>
        <p:sp>
          <p:nvSpPr>
            <p:cNvPr id="3" name="Freeform 3"/>
            <p:cNvSpPr/>
            <p:nvPr/>
          </p:nvSpPr>
          <p:spPr>
            <a:xfrm>
              <a:off x="0" y="0"/>
              <a:ext cx="4882467" cy="784323"/>
            </a:xfrm>
            <a:custGeom>
              <a:avLst/>
              <a:gdLst/>
              <a:ahLst/>
              <a:cxnLst/>
              <a:rect l="l" t="t" r="r" b="b"/>
              <a:pathLst>
                <a:path w="4882467" h="784323">
                  <a:moveTo>
                    <a:pt x="0" y="0"/>
                  </a:moveTo>
                  <a:lnTo>
                    <a:pt x="4882467" y="0"/>
                  </a:lnTo>
                  <a:lnTo>
                    <a:pt x="4882467" y="784323"/>
                  </a:lnTo>
                  <a:lnTo>
                    <a:pt x="0" y="784323"/>
                  </a:lnTo>
                  <a:close/>
                </a:path>
              </a:pathLst>
            </a:custGeom>
            <a:solidFill>
              <a:srgbClr val="A23B6C"/>
            </a:solidFill>
          </p:spPr>
          <p:txBody>
            <a:bodyPr/>
            <a:lstStyle/>
            <a:p>
              <a:endParaRPr lang="en-GB"/>
            </a:p>
          </p:txBody>
        </p:sp>
        <p:sp>
          <p:nvSpPr>
            <p:cNvPr id="4" name="TextBox 4"/>
            <p:cNvSpPr txBox="1"/>
            <p:nvPr/>
          </p:nvSpPr>
          <p:spPr>
            <a:xfrm>
              <a:off x="0" y="-47625"/>
              <a:ext cx="4882467" cy="83194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327747" y="4093621"/>
            <a:ext cx="11632506" cy="4812950"/>
          </a:xfrm>
          <a:custGeom>
            <a:avLst/>
            <a:gdLst/>
            <a:ahLst/>
            <a:cxnLst/>
            <a:rect l="l" t="t" r="r" b="b"/>
            <a:pathLst>
              <a:path w="11632506" h="4812950">
                <a:moveTo>
                  <a:pt x="0" y="0"/>
                </a:moveTo>
                <a:lnTo>
                  <a:pt x="11632506" y="0"/>
                </a:lnTo>
                <a:lnTo>
                  <a:pt x="11632506" y="4812950"/>
                </a:lnTo>
                <a:lnTo>
                  <a:pt x="0" y="48129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TextBox 6"/>
          <p:cNvSpPr txBox="1"/>
          <p:nvPr/>
        </p:nvSpPr>
        <p:spPr>
          <a:xfrm>
            <a:off x="1028700" y="734346"/>
            <a:ext cx="13331337" cy="1009652"/>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EYE OPENERS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50119" y="3606042"/>
            <a:ext cx="18538119" cy="6844106"/>
          </a:xfrm>
          <a:custGeom>
            <a:avLst/>
            <a:gdLst/>
            <a:ahLst/>
            <a:cxnLst/>
            <a:rect l="l" t="t" r="r" b="b"/>
            <a:pathLst>
              <a:path w="18288000" h="6844106">
                <a:moveTo>
                  <a:pt x="0" y="0"/>
                </a:moveTo>
                <a:lnTo>
                  <a:pt x="18288000" y="0"/>
                </a:lnTo>
                <a:lnTo>
                  <a:pt x="18288000" y="6844106"/>
                </a:lnTo>
                <a:lnTo>
                  <a:pt x="0" y="6844106"/>
                </a:lnTo>
                <a:lnTo>
                  <a:pt x="0" y="0"/>
                </a:lnTo>
                <a:close/>
              </a:path>
            </a:pathLst>
          </a:custGeom>
          <a:blipFill>
            <a:blip r:embed="rId2"/>
            <a:stretch>
              <a:fillRect t="-1099" b="-77095"/>
            </a:stretch>
          </a:blipFill>
        </p:spPr>
        <p:txBody>
          <a:bodyPr/>
          <a:lstStyle/>
          <a:p>
            <a:endParaRPr lang="en-GB"/>
          </a:p>
        </p:txBody>
      </p:sp>
      <p:sp>
        <p:nvSpPr>
          <p:cNvPr id="9" name="TextBox 9"/>
          <p:cNvSpPr txBox="1"/>
          <p:nvPr/>
        </p:nvSpPr>
        <p:spPr>
          <a:xfrm>
            <a:off x="1028700" y="734346"/>
            <a:ext cx="13331337" cy="1009652"/>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CARLINA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884</Words>
  <Application>Microsoft Office PowerPoint</Application>
  <PresentationFormat>Custom</PresentationFormat>
  <Paragraphs>128</Paragraphs>
  <Slides>34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Open Sans</vt:lpstr>
      <vt:lpstr>Open Sans Bold</vt:lpstr>
      <vt:lpstr>Arial</vt:lpstr>
      <vt:lpstr>Open Sans Bold Italics</vt:lpstr>
      <vt:lpstr>Open Sans Italics</vt:lpstr>
      <vt:lpstr>Calibri</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Dagdeel 1 - Training Supervisor di Kódigo</dc:title>
  <dc:creator>Elly Hellings</dc:creator>
  <cp:lastModifiedBy>Elly Hellings</cp:lastModifiedBy>
  <cp:revision>10</cp:revision>
  <dcterms:created xsi:type="dcterms:W3CDTF">2006-08-16T00:00:00Z</dcterms:created>
  <dcterms:modified xsi:type="dcterms:W3CDTF">2024-10-13T16:10:04Z</dcterms:modified>
  <dc:identifier>DAGFIx8zI9E</dc:identifier>
</cp:coreProperties>
</file>