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7" r:id="rId5"/>
    <p:sldId id="289" r:id="rId6"/>
    <p:sldId id="288" r:id="rId7"/>
    <p:sldId id="259" r:id="rId8"/>
    <p:sldId id="260" r:id="rId9"/>
    <p:sldId id="29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8288000" cy="10287000"/>
  <p:notesSz cx="6858000" cy="9144000"/>
  <p:embeddedFontLst>
    <p:embeddedFont>
      <p:font typeface="Open Sans" panose="020B0606030504020204" pitchFamily="34" charset="0"/>
      <p:regular r:id="rId37"/>
      <p:bold r:id="rId38"/>
      <p:italic r:id="rId39"/>
      <p:boldItalic r:id="rId40"/>
    </p:embeddedFont>
    <p:embeddedFont>
      <p:font typeface="Open Sans Bold"/>
      <p:regular r:id="rId41"/>
    </p:embeddedFont>
    <p:embeddedFont>
      <p:font typeface="Open Sans Italics"/>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3B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5" d="100"/>
          <a:sy n="25" d="100"/>
        </p:scale>
        <p:origin x="36" y="4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hyperlink" Target="https://vimeo.com/789693848/d6c0c67381?share=cop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watch?v=2GbYHQshq2w&amp;t=4s" TargetMode="External"/><Relationship Id="rId5" Type="http://schemas.openxmlformats.org/officeDocument/2006/relationships/image" Target="../media/image34.jpg"/><Relationship Id="rId4" Type="http://schemas.openxmlformats.org/officeDocument/2006/relationships/hyperlink" Target="https://www.youtube.com/watch?v=2GbYHQshq2w&amp;t=4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watch?v=7M0MW6ON484" TargetMode="External"/><Relationship Id="rId5" Type="http://schemas.openxmlformats.org/officeDocument/2006/relationships/image" Target="../media/image45.jpg"/><Relationship Id="rId4" Type="http://schemas.openxmlformats.org/officeDocument/2006/relationships/hyperlink" Target="https://www.youtube.com/watch?v=7M0MW6ON48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watch?v=cDA3_5982h8&amp;t=10s" TargetMode="External"/><Relationship Id="rId5" Type="http://schemas.openxmlformats.org/officeDocument/2006/relationships/image" Target="../media/image48.jpg"/><Relationship Id="rId4" Type="http://schemas.openxmlformats.org/officeDocument/2006/relationships/hyperlink" Target="https://www.youtube.com/watch?v=cDA3_5982h8&amp;t=10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watch?v=9I8cnUyHjkE" TargetMode="External"/><Relationship Id="rId5" Type="http://schemas.openxmlformats.org/officeDocument/2006/relationships/image" Target="../media/image55.jpg"/><Relationship Id="rId4" Type="http://schemas.openxmlformats.org/officeDocument/2006/relationships/hyperlink" Target="https://www.youtube.com/watch?v=9I8cnUyHjkE"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hyperlink" Target="https://toolkit.kodigodiprotekshon.com/nl/a001_kindermishandeling_op_straat.html"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08491" y="0"/>
            <a:ext cx="4979760" cy="4307493"/>
          </a:xfrm>
          <a:custGeom>
            <a:avLst/>
            <a:gdLst/>
            <a:ahLst/>
            <a:cxnLst/>
            <a:rect l="l" t="t" r="r" b="b"/>
            <a:pathLst>
              <a:path w="4979760" h="4307493">
                <a:moveTo>
                  <a:pt x="0" y="0"/>
                </a:moveTo>
                <a:lnTo>
                  <a:pt x="4979761" y="0"/>
                </a:lnTo>
                <a:lnTo>
                  <a:pt x="4979761" y="4307493"/>
                </a:lnTo>
                <a:lnTo>
                  <a:pt x="0" y="4307493"/>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4802793"/>
            <a:ext cx="18288000" cy="5484207"/>
            <a:chOff x="0" y="0"/>
            <a:chExt cx="4816593" cy="1444400"/>
          </a:xfrm>
        </p:grpSpPr>
        <p:sp>
          <p:nvSpPr>
            <p:cNvPr id="4" name="Freeform 4"/>
            <p:cNvSpPr/>
            <p:nvPr/>
          </p:nvSpPr>
          <p:spPr>
            <a:xfrm>
              <a:off x="0" y="0"/>
              <a:ext cx="4816592" cy="1444400"/>
            </a:xfrm>
            <a:custGeom>
              <a:avLst/>
              <a:gdLst/>
              <a:ahLst/>
              <a:cxnLst/>
              <a:rect l="l" t="t" r="r" b="b"/>
              <a:pathLst>
                <a:path w="4816592" h="1444400">
                  <a:moveTo>
                    <a:pt x="0" y="0"/>
                  </a:moveTo>
                  <a:lnTo>
                    <a:pt x="4816592" y="0"/>
                  </a:lnTo>
                  <a:lnTo>
                    <a:pt x="4816592" y="1444400"/>
                  </a:lnTo>
                  <a:lnTo>
                    <a:pt x="0" y="1444400"/>
                  </a:lnTo>
                  <a:close/>
                </a:path>
              </a:pathLst>
            </a:custGeom>
            <a:solidFill>
              <a:srgbClr val="A23B6C"/>
            </a:solidFill>
          </p:spPr>
          <p:txBody>
            <a:bodyPr/>
            <a:lstStyle/>
            <a:p>
              <a:endParaRPr lang="en-GB"/>
            </a:p>
          </p:txBody>
        </p:sp>
        <p:sp>
          <p:nvSpPr>
            <p:cNvPr id="5" name="TextBox 5"/>
            <p:cNvSpPr txBox="1"/>
            <p:nvPr/>
          </p:nvSpPr>
          <p:spPr>
            <a:xfrm>
              <a:off x="0" y="-47625"/>
              <a:ext cx="4816593" cy="14920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024078" y="7619778"/>
            <a:ext cx="4235222" cy="1618697"/>
          </a:xfrm>
          <a:custGeom>
            <a:avLst/>
            <a:gdLst/>
            <a:ahLst/>
            <a:cxnLst/>
            <a:rect l="l" t="t" r="r" b="b"/>
            <a:pathLst>
              <a:path w="4235222" h="1618697">
                <a:moveTo>
                  <a:pt x="0" y="0"/>
                </a:moveTo>
                <a:lnTo>
                  <a:pt x="4235222" y="0"/>
                </a:lnTo>
                <a:lnTo>
                  <a:pt x="4235222" y="1618697"/>
                </a:lnTo>
                <a:lnTo>
                  <a:pt x="0" y="1618697"/>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1028700" y="3063130"/>
            <a:ext cx="8502969" cy="811530"/>
          </a:xfrm>
          <a:prstGeom prst="rect">
            <a:avLst/>
          </a:prstGeom>
        </p:spPr>
        <p:txBody>
          <a:bodyPr lIns="0" tIns="0" rIns="0" bIns="0" rtlCol="0" anchor="t">
            <a:spAutoFit/>
          </a:bodyPr>
          <a:lstStyle/>
          <a:p>
            <a:pPr algn="l">
              <a:lnSpc>
                <a:spcPts val="6719"/>
              </a:lnSpc>
            </a:pPr>
            <a:r>
              <a:rPr lang="en-US" sz="4800">
                <a:solidFill>
                  <a:srgbClr val="A23B6C"/>
                </a:solidFill>
                <a:latin typeface="Open Sans"/>
              </a:rPr>
              <a:t>Supervisor di Kódigo</a:t>
            </a:r>
          </a:p>
        </p:txBody>
      </p:sp>
      <p:sp>
        <p:nvSpPr>
          <p:cNvPr id="8" name="TextBox 8"/>
          <p:cNvSpPr txBox="1"/>
          <p:nvPr/>
        </p:nvSpPr>
        <p:spPr>
          <a:xfrm>
            <a:off x="1028700" y="1004632"/>
            <a:ext cx="9996178" cy="1948821"/>
          </a:xfrm>
          <a:prstGeom prst="rect">
            <a:avLst/>
          </a:prstGeom>
        </p:spPr>
        <p:txBody>
          <a:bodyPr lIns="0" tIns="0" rIns="0" bIns="0" rtlCol="0" anchor="t">
            <a:spAutoFit/>
          </a:bodyPr>
          <a:lstStyle/>
          <a:p>
            <a:pPr algn="l">
              <a:lnSpc>
                <a:spcPts val="15959"/>
              </a:lnSpc>
            </a:pPr>
            <a:r>
              <a:rPr lang="en-US" sz="11399">
                <a:solidFill>
                  <a:srgbClr val="A23B6C"/>
                </a:solidFill>
                <a:latin typeface="Open Sans Bold"/>
              </a:rPr>
              <a:t>Training</a:t>
            </a:r>
          </a:p>
        </p:txBody>
      </p:sp>
      <p:sp>
        <p:nvSpPr>
          <p:cNvPr id="9" name="TextBox 9"/>
          <p:cNvSpPr txBox="1"/>
          <p:nvPr/>
        </p:nvSpPr>
        <p:spPr>
          <a:xfrm>
            <a:off x="13024078" y="6541771"/>
            <a:ext cx="4849642" cy="629919"/>
          </a:xfrm>
          <a:prstGeom prst="rect">
            <a:avLst/>
          </a:prstGeom>
        </p:spPr>
        <p:txBody>
          <a:bodyPr lIns="0" tIns="0" rIns="0" bIns="0" rtlCol="0" anchor="t">
            <a:spAutoFit/>
          </a:bodyPr>
          <a:lstStyle/>
          <a:p>
            <a:pPr algn="l">
              <a:lnSpc>
                <a:spcPts val="5180"/>
              </a:lnSpc>
            </a:pPr>
            <a:r>
              <a:rPr lang="en-US" sz="3700">
                <a:solidFill>
                  <a:srgbClr val="FFFFFF"/>
                </a:solidFill>
                <a:latin typeface="Open Sans"/>
              </a:rPr>
              <a:t>Een training van de</a:t>
            </a:r>
          </a:p>
        </p:txBody>
      </p:sp>
      <p:sp>
        <p:nvSpPr>
          <p:cNvPr id="10" name="TextBox 10"/>
          <p:cNvSpPr txBox="1"/>
          <p:nvPr/>
        </p:nvSpPr>
        <p:spPr>
          <a:xfrm>
            <a:off x="5503260" y="5543174"/>
            <a:ext cx="4028409" cy="4361707"/>
          </a:xfrm>
          <a:prstGeom prst="rect">
            <a:avLst/>
          </a:prstGeom>
        </p:spPr>
        <p:txBody>
          <a:bodyPr wrap="square" lIns="0" tIns="0" rIns="0" bIns="0" rtlCol="0" anchor="t">
            <a:spAutoFit/>
          </a:bodyPr>
          <a:lstStyle/>
          <a:p>
            <a:pPr algn="l">
              <a:lnSpc>
                <a:spcPts val="36400"/>
              </a:lnSpc>
            </a:pPr>
            <a:r>
              <a:rPr lang="en-US" sz="26000" dirty="0">
                <a:solidFill>
                  <a:srgbClr val="FFFFFF"/>
                </a:solidFill>
                <a:latin typeface="Open Sans Bold"/>
              </a:rPr>
              <a:t>2</a:t>
            </a:r>
          </a:p>
        </p:txBody>
      </p:sp>
      <p:sp>
        <p:nvSpPr>
          <p:cNvPr id="11" name="TextBox 11"/>
          <p:cNvSpPr txBox="1"/>
          <p:nvPr/>
        </p:nvSpPr>
        <p:spPr>
          <a:xfrm>
            <a:off x="1028700" y="7870051"/>
            <a:ext cx="4251484" cy="1368424"/>
          </a:xfrm>
          <a:prstGeom prst="rect">
            <a:avLst/>
          </a:prstGeom>
        </p:spPr>
        <p:txBody>
          <a:bodyPr lIns="0" tIns="0" rIns="0" bIns="0" rtlCol="0" anchor="t">
            <a:spAutoFit/>
          </a:bodyPr>
          <a:lstStyle/>
          <a:p>
            <a:pPr algn="l">
              <a:lnSpc>
                <a:spcPts val="11200"/>
              </a:lnSpc>
            </a:pPr>
            <a:r>
              <a:rPr lang="en-US" sz="8000">
                <a:solidFill>
                  <a:srgbClr val="FFFFFF"/>
                </a:solidFill>
                <a:latin typeface="Open Sans Bold"/>
              </a:rPr>
              <a:t>Dagdeel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3" name="Freeform 3"/>
          <p:cNvSpPr/>
          <p:nvPr/>
        </p:nvSpPr>
        <p:spPr>
          <a:xfrm>
            <a:off x="1437631" y="2164058"/>
            <a:ext cx="15412738" cy="6998411"/>
          </a:xfrm>
          <a:custGeom>
            <a:avLst/>
            <a:gdLst/>
            <a:ahLst/>
            <a:cxnLst/>
            <a:rect l="l" t="t" r="r" b="b"/>
            <a:pathLst>
              <a:path w="15412738" h="6998411">
                <a:moveTo>
                  <a:pt x="0" y="0"/>
                </a:moveTo>
                <a:lnTo>
                  <a:pt x="15412738" y="0"/>
                </a:lnTo>
                <a:lnTo>
                  <a:pt x="15412738" y="6998411"/>
                </a:lnTo>
                <a:lnTo>
                  <a:pt x="0" y="6998411"/>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437631" y="942975"/>
            <a:ext cx="6660977" cy="738505"/>
          </a:xfrm>
          <a:prstGeom prst="rect">
            <a:avLst/>
          </a:prstGeom>
        </p:spPr>
        <p:txBody>
          <a:bodyPr lIns="0" tIns="0" rIns="0" bIns="0" rtlCol="0" anchor="t">
            <a:spAutoFit/>
          </a:bodyPr>
          <a:lstStyle/>
          <a:p>
            <a:pPr algn="l">
              <a:lnSpc>
                <a:spcPts val="6019"/>
              </a:lnSpc>
            </a:pPr>
            <a:r>
              <a:rPr lang="en-US" sz="4299">
                <a:solidFill>
                  <a:srgbClr val="A23B6C"/>
                </a:solidFill>
                <a:latin typeface="Open Sans Bold"/>
              </a:rPr>
              <a:t>CIJFERS</a:t>
            </a:r>
          </a:p>
        </p:txBody>
      </p:sp>
      <p:pic>
        <p:nvPicPr>
          <p:cNvPr id="6" name="Picture 5" descr="A graph of two people&#10;&#10;Description automatically generated">
            <a:extLst>
              <a:ext uri="{FF2B5EF4-FFF2-40B4-BE49-F238E27FC236}">
                <a16:creationId xmlns:a16="http://schemas.microsoft.com/office/drawing/2014/main" id="{EDA32A73-E0D4-EC9D-5665-ACCC50EAC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3" name="Freeform 3"/>
          <p:cNvSpPr/>
          <p:nvPr/>
        </p:nvSpPr>
        <p:spPr>
          <a:xfrm>
            <a:off x="1254387" y="3160311"/>
            <a:ext cx="15779225" cy="5872302"/>
          </a:xfrm>
          <a:custGeom>
            <a:avLst/>
            <a:gdLst/>
            <a:ahLst/>
            <a:cxnLst/>
            <a:rect l="l" t="t" r="r" b="b"/>
            <a:pathLst>
              <a:path w="15779225" h="5872302">
                <a:moveTo>
                  <a:pt x="0" y="0"/>
                </a:moveTo>
                <a:lnTo>
                  <a:pt x="15779226" y="0"/>
                </a:lnTo>
                <a:lnTo>
                  <a:pt x="15779226" y="5872302"/>
                </a:lnTo>
                <a:lnTo>
                  <a:pt x="0" y="5872302"/>
                </a:lnTo>
                <a:lnTo>
                  <a:pt x="0" y="0"/>
                </a:lnTo>
                <a:close/>
              </a:path>
            </a:pathLst>
          </a:custGeom>
          <a:blipFill>
            <a:blip r:embed="rId3"/>
            <a:stretch>
              <a:fillRect l="-1430" t="-5978" r="-1430" b="-3843"/>
            </a:stretch>
          </a:blipFill>
        </p:spPr>
        <p:txBody>
          <a:bodyPr/>
          <a:lstStyle/>
          <a:p>
            <a:endParaRPr lang="en-GB"/>
          </a:p>
        </p:txBody>
      </p:sp>
      <p:sp>
        <p:nvSpPr>
          <p:cNvPr id="4" name="TextBox 4"/>
          <p:cNvSpPr txBox="1"/>
          <p:nvPr/>
        </p:nvSpPr>
        <p:spPr>
          <a:xfrm>
            <a:off x="1437631" y="942975"/>
            <a:ext cx="6660977" cy="738505"/>
          </a:xfrm>
          <a:prstGeom prst="rect">
            <a:avLst/>
          </a:prstGeom>
        </p:spPr>
        <p:txBody>
          <a:bodyPr lIns="0" tIns="0" rIns="0" bIns="0" rtlCol="0" anchor="t">
            <a:spAutoFit/>
          </a:bodyPr>
          <a:lstStyle/>
          <a:p>
            <a:pPr algn="l">
              <a:lnSpc>
                <a:spcPts val="6019"/>
              </a:lnSpc>
            </a:pPr>
            <a:r>
              <a:rPr lang="en-US" sz="4299">
                <a:solidFill>
                  <a:srgbClr val="A23B6C"/>
                </a:solidFill>
                <a:latin typeface="Open Sans Bold"/>
              </a:rPr>
              <a:t>CIJFERS</a:t>
            </a:r>
          </a:p>
        </p:txBody>
      </p:sp>
      <p:pic>
        <p:nvPicPr>
          <p:cNvPr id="6" name="Picture 5" descr="A diagram of a number of children&#10;&#10;Description automatically generated">
            <a:extLst>
              <a:ext uri="{FF2B5EF4-FFF2-40B4-BE49-F238E27FC236}">
                <a16:creationId xmlns:a16="http://schemas.microsoft.com/office/drawing/2014/main" id="{E600AFBC-B640-8853-2BFA-E475531E8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3" name="Freeform 3"/>
          <p:cNvSpPr/>
          <p:nvPr/>
        </p:nvSpPr>
        <p:spPr>
          <a:xfrm>
            <a:off x="1028700" y="2881000"/>
            <a:ext cx="16230600" cy="6377300"/>
          </a:xfrm>
          <a:custGeom>
            <a:avLst/>
            <a:gdLst/>
            <a:ahLst/>
            <a:cxnLst/>
            <a:rect l="l" t="t" r="r" b="b"/>
            <a:pathLst>
              <a:path w="16230600" h="6377300">
                <a:moveTo>
                  <a:pt x="0" y="0"/>
                </a:moveTo>
                <a:lnTo>
                  <a:pt x="16230600" y="0"/>
                </a:lnTo>
                <a:lnTo>
                  <a:pt x="16230600" y="6377300"/>
                </a:lnTo>
                <a:lnTo>
                  <a:pt x="0" y="637730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437631" y="942975"/>
            <a:ext cx="6660977" cy="738505"/>
          </a:xfrm>
          <a:prstGeom prst="rect">
            <a:avLst/>
          </a:prstGeom>
        </p:spPr>
        <p:txBody>
          <a:bodyPr lIns="0" tIns="0" rIns="0" bIns="0" rtlCol="0" anchor="t">
            <a:spAutoFit/>
          </a:bodyPr>
          <a:lstStyle/>
          <a:p>
            <a:pPr algn="l">
              <a:lnSpc>
                <a:spcPts val="6019"/>
              </a:lnSpc>
            </a:pPr>
            <a:r>
              <a:rPr lang="en-US" sz="4299">
                <a:solidFill>
                  <a:srgbClr val="A23B6C"/>
                </a:solidFill>
                <a:latin typeface="Open Sans Bold"/>
              </a:rPr>
              <a:t>CIJFERS</a:t>
            </a:r>
          </a:p>
        </p:txBody>
      </p:sp>
      <p:pic>
        <p:nvPicPr>
          <p:cNvPr id="6" name="Picture 5" descr="A close-up of a graph&#10;&#10;Description automatically generated">
            <a:extLst>
              <a:ext uri="{FF2B5EF4-FFF2-40B4-BE49-F238E27FC236}">
                <a16:creationId xmlns:a16="http://schemas.microsoft.com/office/drawing/2014/main" id="{0DC2D3DB-D3A2-B539-E79F-FB99074DE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33450"/>
            <a:ext cx="18206357" cy="887096"/>
          </a:xfrm>
          <a:prstGeom prst="rect">
            <a:avLst/>
          </a:prstGeom>
        </p:spPr>
        <p:txBody>
          <a:bodyPr lIns="0" tIns="0" rIns="0" bIns="0" rtlCol="0" anchor="t">
            <a:spAutoFit/>
          </a:bodyPr>
          <a:lstStyle/>
          <a:p>
            <a:pPr algn="l">
              <a:lnSpc>
                <a:spcPts val="7279"/>
              </a:lnSpc>
            </a:pPr>
            <a:r>
              <a:rPr lang="en-US" sz="5199" spc="374">
                <a:solidFill>
                  <a:srgbClr val="FFFFFF"/>
                </a:solidFill>
                <a:latin typeface="Open Sans Bold"/>
              </a:rPr>
              <a:t>OORZAKEN</a:t>
            </a:r>
          </a:p>
        </p:txBody>
      </p:sp>
      <p:sp>
        <p:nvSpPr>
          <p:cNvPr id="7" name="TextBox 7"/>
          <p:cNvSpPr txBox="1"/>
          <p:nvPr/>
        </p:nvSpPr>
        <p:spPr>
          <a:xfrm>
            <a:off x="1028700" y="3762593"/>
            <a:ext cx="13536095" cy="4908550"/>
          </a:xfrm>
          <a:prstGeom prst="rect">
            <a:avLst/>
          </a:prstGeom>
        </p:spPr>
        <p:txBody>
          <a:bodyPr lIns="0" tIns="0" rIns="0" bIns="0" rtlCol="0" anchor="t">
            <a:spAutoFit/>
          </a:bodyPr>
          <a:lstStyle/>
          <a:p>
            <a:pPr marL="863598" lvl="1" indent="-431799" algn="l">
              <a:lnSpc>
                <a:spcPts val="5599"/>
              </a:lnSpc>
              <a:buFont typeface="Arial"/>
              <a:buChar char="•"/>
            </a:pPr>
            <a:r>
              <a:rPr lang="en-US" sz="3999" spc="287">
                <a:solidFill>
                  <a:srgbClr val="FFFFFF"/>
                </a:solidFill>
                <a:latin typeface="Open Sans"/>
              </a:rPr>
              <a:t>Achtergronden ouders</a:t>
            </a:r>
          </a:p>
          <a:p>
            <a:pPr marL="863598" lvl="1" indent="-431799" algn="l">
              <a:lnSpc>
                <a:spcPts val="5599"/>
              </a:lnSpc>
              <a:buFont typeface="Arial"/>
              <a:buChar char="•"/>
            </a:pPr>
            <a:r>
              <a:rPr lang="en-US" sz="3999" spc="287">
                <a:solidFill>
                  <a:srgbClr val="FFFFFF"/>
                </a:solidFill>
                <a:latin typeface="Open Sans"/>
              </a:rPr>
              <a:t>Kenmerken kind</a:t>
            </a:r>
          </a:p>
          <a:p>
            <a:pPr marL="863598" lvl="1" indent="-431799" algn="l">
              <a:lnSpc>
                <a:spcPts val="5599"/>
              </a:lnSpc>
              <a:buFont typeface="Arial"/>
              <a:buChar char="•"/>
            </a:pPr>
            <a:r>
              <a:rPr lang="en-US" sz="3999" spc="287">
                <a:solidFill>
                  <a:srgbClr val="FFFFFF"/>
                </a:solidFill>
                <a:latin typeface="Open Sans"/>
              </a:rPr>
              <a:t>Omgevingsfactoren</a:t>
            </a:r>
          </a:p>
          <a:p>
            <a:pPr marL="863598" lvl="1" indent="-431799" algn="l">
              <a:lnSpc>
                <a:spcPts val="5599"/>
              </a:lnSpc>
              <a:buFont typeface="Arial"/>
              <a:buChar char="•"/>
            </a:pPr>
            <a:r>
              <a:rPr lang="en-US" sz="3999" spc="287">
                <a:solidFill>
                  <a:srgbClr val="FFFFFF"/>
                </a:solidFill>
                <a:latin typeface="Open Sans"/>
              </a:rPr>
              <a:t>Feitelijke aanleiding</a:t>
            </a:r>
          </a:p>
          <a:p>
            <a:pPr algn="l">
              <a:lnSpc>
                <a:spcPts val="5599"/>
              </a:lnSpc>
            </a:pPr>
            <a:endParaRPr lang="en-US" sz="3999" spc="287">
              <a:solidFill>
                <a:srgbClr val="FFFFFF"/>
              </a:solidFill>
              <a:latin typeface="Open Sans"/>
            </a:endParaRPr>
          </a:p>
          <a:p>
            <a:pPr algn="l">
              <a:lnSpc>
                <a:spcPts val="5599"/>
              </a:lnSpc>
            </a:pPr>
            <a:endParaRPr lang="en-US" sz="3999" spc="287">
              <a:solidFill>
                <a:srgbClr val="FFFFFF"/>
              </a:solidFill>
              <a:latin typeface="Open Sans"/>
            </a:endParaRPr>
          </a:p>
          <a:p>
            <a:pPr algn="l">
              <a:lnSpc>
                <a:spcPts val="5599"/>
              </a:lnSpc>
            </a:pPr>
            <a:r>
              <a:rPr lang="en-US" sz="3999" spc="287">
                <a:solidFill>
                  <a:srgbClr val="FFFFFF"/>
                </a:solidFill>
                <a:latin typeface="Open Sans Bold"/>
              </a:rPr>
              <a:t>Draaglast is groter dan draagkracht</a:t>
            </a:r>
          </a:p>
        </p:txBody>
      </p:sp>
      <p:pic>
        <p:nvPicPr>
          <p:cNvPr id="9" name="Picture 8" descr="A purple background with white text&#10;&#10;Description automatically generated">
            <a:extLst>
              <a:ext uri="{FF2B5EF4-FFF2-40B4-BE49-F238E27FC236}">
                <a16:creationId xmlns:a16="http://schemas.microsoft.com/office/drawing/2014/main" id="{F966064A-0E6A-4DF0-2FEF-A8CFF0171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880111"/>
          </a:xfrm>
          <a:prstGeom prst="rect">
            <a:avLst/>
          </a:prstGeom>
        </p:spPr>
        <p:txBody>
          <a:bodyPr lIns="0" tIns="0" rIns="0" bIns="0" rtlCol="0" anchor="t">
            <a:spAutoFit/>
          </a:bodyPr>
          <a:lstStyle/>
          <a:p>
            <a:pPr algn="l">
              <a:lnSpc>
                <a:spcPts val="7139"/>
              </a:lnSpc>
            </a:pPr>
            <a:r>
              <a:rPr lang="en-US" sz="5099" spc="367">
                <a:solidFill>
                  <a:srgbClr val="FFFFFF"/>
                </a:solidFill>
                <a:latin typeface="Open Sans Bold"/>
              </a:rPr>
              <a:t>PSYCHISCHE PROBLEMATIEK BIJ OUDERS</a:t>
            </a:r>
          </a:p>
        </p:txBody>
      </p:sp>
      <p:sp>
        <p:nvSpPr>
          <p:cNvPr id="7" name="TextBox 7"/>
          <p:cNvSpPr txBox="1"/>
          <p:nvPr/>
        </p:nvSpPr>
        <p:spPr>
          <a:xfrm>
            <a:off x="1028700" y="2558927"/>
            <a:ext cx="13536095" cy="7213600"/>
          </a:xfrm>
          <a:prstGeom prst="rect">
            <a:avLst/>
          </a:prstGeom>
        </p:spPr>
        <p:txBody>
          <a:bodyPr lIns="0" tIns="0" rIns="0" bIns="0" rtlCol="0" anchor="t">
            <a:spAutoFit/>
          </a:bodyPr>
          <a:lstStyle/>
          <a:p>
            <a:pPr marL="863598" lvl="1" indent="-431799" algn="l">
              <a:lnSpc>
                <a:spcPts val="5599"/>
              </a:lnSpc>
              <a:buFont typeface="Arial"/>
              <a:buChar char="•"/>
            </a:pPr>
            <a:r>
              <a:rPr lang="en-US" sz="3999" spc="287">
                <a:solidFill>
                  <a:srgbClr val="FFFFFF"/>
                </a:solidFill>
                <a:latin typeface="Open Sans"/>
              </a:rPr>
              <a:t>De helft van mensen met een psychische aandoening heeft kinderen</a:t>
            </a:r>
          </a:p>
          <a:p>
            <a:pPr marL="863598" lvl="1" indent="-431799" algn="l">
              <a:lnSpc>
                <a:spcPts val="5599"/>
              </a:lnSpc>
              <a:buFont typeface="Arial"/>
              <a:buChar char="•"/>
            </a:pPr>
            <a:r>
              <a:rPr lang="en-US" sz="3999" spc="287">
                <a:solidFill>
                  <a:srgbClr val="FFFFFF"/>
                </a:solidFill>
                <a:latin typeface="Open Sans"/>
              </a:rPr>
              <a:t>Tweederde van deze kinderen ontwikkelt psychische problemen</a:t>
            </a:r>
          </a:p>
          <a:p>
            <a:pPr marL="863598" lvl="1" indent="-431799" algn="l">
              <a:lnSpc>
                <a:spcPts val="5599"/>
              </a:lnSpc>
              <a:buFont typeface="Arial"/>
              <a:buChar char="•"/>
            </a:pPr>
            <a:r>
              <a:rPr lang="en-US" sz="3999" spc="287">
                <a:solidFill>
                  <a:srgbClr val="FFFFFF"/>
                </a:solidFill>
                <a:latin typeface="Open Sans"/>
              </a:rPr>
              <a:t>Ouders met psychische problemen maken zich vaak zorgen over hun ouderschap, maar uiten dat vaak niet.</a:t>
            </a:r>
          </a:p>
          <a:p>
            <a:pPr algn="l">
              <a:lnSpc>
                <a:spcPts val="3640"/>
              </a:lnSpc>
            </a:pPr>
            <a:endParaRPr lang="en-US" sz="3999" spc="287">
              <a:solidFill>
                <a:srgbClr val="FFFFFF"/>
              </a:solidFill>
              <a:latin typeface="Open Sans"/>
            </a:endParaRPr>
          </a:p>
          <a:p>
            <a:pPr algn="l">
              <a:lnSpc>
                <a:spcPts val="3500"/>
              </a:lnSpc>
            </a:pPr>
            <a:endParaRPr lang="en-US" sz="3999" spc="287">
              <a:solidFill>
                <a:srgbClr val="FFFFFF"/>
              </a:solidFill>
              <a:latin typeface="Open Sans"/>
            </a:endParaRPr>
          </a:p>
          <a:p>
            <a:pPr algn="l">
              <a:lnSpc>
                <a:spcPts val="5599"/>
              </a:lnSpc>
            </a:pPr>
            <a:r>
              <a:rPr lang="en-US" sz="3999" spc="287">
                <a:solidFill>
                  <a:srgbClr val="FFFFFF"/>
                </a:solidFill>
                <a:latin typeface="Open Sans Bold"/>
              </a:rPr>
              <a:t>Door in gesprek te gaan, signalen en zorg te benoemen geef je hen een kans !</a:t>
            </a:r>
          </a:p>
        </p:txBody>
      </p:sp>
      <p:pic>
        <p:nvPicPr>
          <p:cNvPr id="9" name="Picture 8" descr="A purple background with white text&#10;&#10;Description automatically generated">
            <a:extLst>
              <a:ext uri="{FF2B5EF4-FFF2-40B4-BE49-F238E27FC236}">
                <a16:creationId xmlns:a16="http://schemas.microsoft.com/office/drawing/2014/main" id="{0CE52BD4-12DD-E9D4-E6EF-65323BB23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880111"/>
          </a:xfrm>
          <a:prstGeom prst="rect">
            <a:avLst/>
          </a:prstGeom>
        </p:spPr>
        <p:txBody>
          <a:bodyPr lIns="0" tIns="0" rIns="0" bIns="0" rtlCol="0" anchor="t">
            <a:spAutoFit/>
          </a:bodyPr>
          <a:lstStyle/>
          <a:p>
            <a:pPr algn="l">
              <a:lnSpc>
                <a:spcPts val="7139"/>
              </a:lnSpc>
            </a:pPr>
            <a:r>
              <a:rPr lang="en-US" sz="5099" spc="367">
                <a:solidFill>
                  <a:srgbClr val="FFFFFF"/>
                </a:solidFill>
                <a:latin typeface="Open Sans Bold"/>
              </a:rPr>
              <a:t>GEVOLGEN</a:t>
            </a:r>
          </a:p>
        </p:txBody>
      </p:sp>
      <p:sp>
        <p:nvSpPr>
          <p:cNvPr id="7" name="TextBox 7"/>
          <p:cNvSpPr txBox="1"/>
          <p:nvPr/>
        </p:nvSpPr>
        <p:spPr>
          <a:xfrm>
            <a:off x="1028700" y="2558927"/>
            <a:ext cx="13786858" cy="7937500"/>
          </a:xfrm>
          <a:prstGeom prst="rect">
            <a:avLst/>
          </a:prstGeom>
        </p:spPr>
        <p:txBody>
          <a:bodyPr lIns="0" tIns="0" rIns="0" bIns="0" rtlCol="0" anchor="t">
            <a:spAutoFit/>
          </a:bodyPr>
          <a:lstStyle/>
          <a:p>
            <a:pPr marL="863598" lvl="1" indent="-431799" algn="l">
              <a:lnSpc>
                <a:spcPts val="5599"/>
              </a:lnSpc>
              <a:buFont typeface="Arial"/>
              <a:buChar char="•"/>
            </a:pPr>
            <a:r>
              <a:rPr lang="en-US" sz="3999" spc="287">
                <a:solidFill>
                  <a:srgbClr val="FFFFFF"/>
                </a:solidFill>
                <a:latin typeface="Open Sans"/>
              </a:rPr>
              <a:t>Verhoogd risico lichamelijke en psychische ziekten</a:t>
            </a:r>
          </a:p>
          <a:p>
            <a:pPr marL="863598" lvl="1" indent="-431799" algn="l">
              <a:lnSpc>
                <a:spcPts val="5599"/>
              </a:lnSpc>
              <a:buFont typeface="Arial"/>
              <a:buChar char="•"/>
            </a:pPr>
            <a:r>
              <a:rPr lang="en-US" sz="3999" spc="287">
                <a:solidFill>
                  <a:srgbClr val="FFFFFF"/>
                </a:solidFill>
                <a:latin typeface="Open Sans"/>
              </a:rPr>
              <a:t>Meer scheidingen</a:t>
            </a:r>
          </a:p>
          <a:p>
            <a:pPr marL="863598" lvl="1" indent="-431799" algn="l">
              <a:lnSpc>
                <a:spcPts val="5599"/>
              </a:lnSpc>
              <a:buFont typeface="Arial"/>
              <a:buChar char="•"/>
            </a:pPr>
            <a:r>
              <a:rPr lang="en-US" sz="3999" spc="287">
                <a:solidFill>
                  <a:srgbClr val="FFFFFF"/>
                </a:solidFill>
                <a:latin typeface="Open Sans"/>
              </a:rPr>
              <a:t>Verlies van zelfvertrouwen en vertrouwen in anderen</a:t>
            </a:r>
          </a:p>
          <a:p>
            <a:pPr marL="863598" lvl="1" indent="-431799" algn="l">
              <a:lnSpc>
                <a:spcPts val="5599"/>
              </a:lnSpc>
              <a:buFont typeface="Arial"/>
              <a:buChar char="•"/>
            </a:pPr>
            <a:r>
              <a:rPr lang="en-US" sz="3999" spc="287">
                <a:solidFill>
                  <a:srgbClr val="FFFFFF"/>
                </a:solidFill>
                <a:latin typeface="Open Sans"/>
              </a:rPr>
              <a:t>Vaker problemen met intimiteit en seksualiteit</a:t>
            </a:r>
          </a:p>
          <a:p>
            <a:pPr marL="863598" lvl="1" indent="-431799" algn="l">
              <a:lnSpc>
                <a:spcPts val="5599"/>
              </a:lnSpc>
              <a:buFont typeface="Arial"/>
              <a:buChar char="•"/>
            </a:pPr>
            <a:r>
              <a:rPr lang="en-US" sz="3999" spc="287">
                <a:solidFill>
                  <a:srgbClr val="FFFFFF"/>
                </a:solidFill>
                <a:latin typeface="Open Sans"/>
              </a:rPr>
              <a:t>Gevolgen vaak ernstiger voor slachtoffers die met meerdere plegers te maken hebben gehad</a:t>
            </a:r>
          </a:p>
          <a:p>
            <a:pPr marL="863598" lvl="1" indent="-431799" algn="l">
              <a:lnSpc>
                <a:spcPts val="5599"/>
              </a:lnSpc>
              <a:buFont typeface="Arial"/>
              <a:buChar char="•"/>
            </a:pPr>
            <a:r>
              <a:rPr lang="en-US" sz="3999" spc="287">
                <a:solidFill>
                  <a:srgbClr val="FFFFFF"/>
                </a:solidFill>
                <a:latin typeface="Open Sans"/>
              </a:rPr>
              <a:t>Vaker verlies van werk door psychische problemen </a:t>
            </a:r>
          </a:p>
          <a:p>
            <a:pPr algn="l">
              <a:lnSpc>
                <a:spcPts val="3640"/>
              </a:lnSpc>
            </a:pPr>
            <a:endParaRPr lang="en-US" sz="3999" spc="287">
              <a:solidFill>
                <a:srgbClr val="FFFFFF"/>
              </a:solidFill>
              <a:latin typeface="Open Sans"/>
            </a:endParaRPr>
          </a:p>
          <a:p>
            <a:pPr algn="l">
              <a:lnSpc>
                <a:spcPts val="3500"/>
              </a:lnSpc>
            </a:pPr>
            <a:endParaRPr lang="en-US" sz="3999" spc="287">
              <a:solidFill>
                <a:srgbClr val="FFFFFF"/>
              </a:solidFill>
              <a:latin typeface="Open Sans"/>
            </a:endParaRPr>
          </a:p>
        </p:txBody>
      </p:sp>
      <p:pic>
        <p:nvPicPr>
          <p:cNvPr id="9" name="Picture 8" descr="A purple background with white text&#10;&#10;Description automatically generated">
            <a:extLst>
              <a:ext uri="{FF2B5EF4-FFF2-40B4-BE49-F238E27FC236}">
                <a16:creationId xmlns:a16="http://schemas.microsoft.com/office/drawing/2014/main" id="{5CDC9A18-CD66-FC12-D668-CF3FE0A38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880111"/>
          </a:xfrm>
          <a:prstGeom prst="rect">
            <a:avLst/>
          </a:prstGeom>
        </p:spPr>
        <p:txBody>
          <a:bodyPr lIns="0" tIns="0" rIns="0" bIns="0" rtlCol="0" anchor="t">
            <a:spAutoFit/>
          </a:bodyPr>
          <a:lstStyle/>
          <a:p>
            <a:pPr algn="l">
              <a:lnSpc>
                <a:spcPts val="7139"/>
              </a:lnSpc>
            </a:pPr>
            <a:r>
              <a:rPr lang="en-US" sz="5099" spc="367">
                <a:solidFill>
                  <a:srgbClr val="FFFFFF"/>
                </a:solidFill>
                <a:latin typeface="Open Sans Bold"/>
              </a:rPr>
              <a:t>GEVOLGEN OP LANGE TERMIJN</a:t>
            </a:r>
          </a:p>
        </p:txBody>
      </p:sp>
      <p:sp>
        <p:nvSpPr>
          <p:cNvPr id="7" name="TextBox 7"/>
          <p:cNvSpPr txBox="1"/>
          <p:nvPr/>
        </p:nvSpPr>
        <p:spPr>
          <a:xfrm>
            <a:off x="1028700" y="3411524"/>
            <a:ext cx="13786858" cy="5118100"/>
          </a:xfrm>
          <a:prstGeom prst="rect">
            <a:avLst/>
          </a:prstGeom>
        </p:spPr>
        <p:txBody>
          <a:bodyPr lIns="0" tIns="0" rIns="0" bIns="0" rtlCol="0" anchor="t">
            <a:spAutoFit/>
          </a:bodyPr>
          <a:lstStyle/>
          <a:p>
            <a:pPr marL="863598" lvl="1" indent="-431799" algn="l">
              <a:lnSpc>
                <a:spcPts val="5599"/>
              </a:lnSpc>
              <a:buFont typeface="Arial"/>
              <a:buChar char="•"/>
            </a:pPr>
            <a:r>
              <a:rPr lang="en-US" sz="3999" spc="287">
                <a:solidFill>
                  <a:srgbClr val="FFFFFF"/>
                </a:solidFill>
                <a:latin typeface="Open Sans"/>
              </a:rPr>
              <a:t>Ontwikkeling hersenen </a:t>
            </a:r>
            <a:r>
              <a:rPr lang="en-US" sz="3999" spc="287">
                <a:solidFill>
                  <a:srgbClr val="FFFFFF"/>
                </a:solidFill>
                <a:latin typeface="Open Sans Italics"/>
              </a:rPr>
              <a:t>(alertheid, angst</a:t>
            </a:r>
            <a:r>
              <a:rPr lang="en-US" sz="3999" spc="287">
                <a:solidFill>
                  <a:srgbClr val="FFFFFF"/>
                </a:solidFill>
                <a:latin typeface="Open Sans"/>
              </a:rPr>
              <a:t>)</a:t>
            </a:r>
          </a:p>
          <a:p>
            <a:pPr marL="863598" lvl="1" indent="-431799" algn="l">
              <a:lnSpc>
                <a:spcPts val="5599"/>
              </a:lnSpc>
              <a:buFont typeface="Arial"/>
              <a:buChar char="•"/>
            </a:pPr>
            <a:r>
              <a:rPr lang="en-US" sz="3999" spc="287">
                <a:solidFill>
                  <a:srgbClr val="FFFFFF"/>
                </a:solidFill>
                <a:latin typeface="Open Sans"/>
              </a:rPr>
              <a:t>Psychisch (</a:t>
            </a:r>
            <a:r>
              <a:rPr lang="en-US" sz="3999" spc="287">
                <a:solidFill>
                  <a:srgbClr val="FFFFFF"/>
                </a:solidFill>
                <a:latin typeface="Open Sans Italics"/>
              </a:rPr>
              <a:t>borderline, eetproblematiek, verslaving, hechtingsproblematiek</a:t>
            </a:r>
            <a:r>
              <a:rPr lang="en-US" sz="3999" spc="287">
                <a:solidFill>
                  <a:srgbClr val="FFFFFF"/>
                </a:solidFill>
                <a:latin typeface="Open Sans"/>
              </a:rPr>
              <a:t>)</a:t>
            </a:r>
          </a:p>
          <a:p>
            <a:pPr marL="863598" lvl="1" indent="-431799" algn="l">
              <a:lnSpc>
                <a:spcPts val="5599"/>
              </a:lnSpc>
              <a:buFont typeface="Arial"/>
              <a:buChar char="•"/>
            </a:pPr>
            <a:r>
              <a:rPr lang="en-US" sz="3999" spc="287">
                <a:solidFill>
                  <a:srgbClr val="FFFFFF"/>
                </a:solidFill>
                <a:latin typeface="Open Sans"/>
              </a:rPr>
              <a:t>Beeldvorming (</a:t>
            </a:r>
            <a:r>
              <a:rPr lang="en-US" sz="3999" spc="287">
                <a:solidFill>
                  <a:srgbClr val="FFFFFF"/>
                </a:solidFill>
                <a:latin typeface="Open Sans Italics"/>
              </a:rPr>
              <a:t>negatief zelf beeld, negatief mensbeeld</a:t>
            </a:r>
            <a:r>
              <a:rPr lang="en-US" sz="3999" spc="287">
                <a:solidFill>
                  <a:srgbClr val="FFFFFF"/>
                </a:solidFill>
                <a:latin typeface="Open Sans"/>
              </a:rPr>
              <a:t>)</a:t>
            </a:r>
          </a:p>
          <a:p>
            <a:pPr marL="863598" lvl="1" indent="-431799" algn="l">
              <a:lnSpc>
                <a:spcPts val="5599"/>
              </a:lnSpc>
              <a:buFont typeface="Arial"/>
              <a:buChar char="•"/>
            </a:pPr>
            <a:r>
              <a:rPr lang="en-US" sz="3999" spc="287">
                <a:solidFill>
                  <a:srgbClr val="FFFFFF"/>
                </a:solidFill>
                <a:latin typeface="Open Sans"/>
              </a:rPr>
              <a:t>Lichamelijk (</a:t>
            </a:r>
            <a:r>
              <a:rPr lang="en-US" sz="3999" spc="287">
                <a:solidFill>
                  <a:srgbClr val="FFFFFF"/>
                </a:solidFill>
                <a:latin typeface="Open Sans Italics"/>
              </a:rPr>
              <a:t>letse</a:t>
            </a:r>
            <a:r>
              <a:rPr lang="en-US" sz="3999" spc="287">
                <a:solidFill>
                  <a:srgbClr val="FFFFFF"/>
                </a:solidFill>
                <a:latin typeface="Open Sans"/>
              </a:rPr>
              <a:t>l) </a:t>
            </a:r>
          </a:p>
          <a:p>
            <a:pPr algn="l">
              <a:lnSpc>
                <a:spcPts val="3640"/>
              </a:lnSpc>
            </a:pPr>
            <a:endParaRPr lang="en-US" sz="3999" spc="287">
              <a:solidFill>
                <a:srgbClr val="FFFFFF"/>
              </a:solidFill>
              <a:latin typeface="Open Sans"/>
            </a:endParaRPr>
          </a:p>
          <a:p>
            <a:pPr algn="l">
              <a:lnSpc>
                <a:spcPts val="3500"/>
              </a:lnSpc>
            </a:pPr>
            <a:endParaRPr lang="en-US" sz="3999" spc="287">
              <a:solidFill>
                <a:srgbClr val="FFFFFF"/>
              </a:solidFill>
              <a:latin typeface="Open Sans"/>
            </a:endParaRPr>
          </a:p>
        </p:txBody>
      </p:sp>
      <p:pic>
        <p:nvPicPr>
          <p:cNvPr id="9" name="Picture 8" descr="A purple background with white text&#10;&#10;Description automatically generated">
            <a:extLst>
              <a:ext uri="{FF2B5EF4-FFF2-40B4-BE49-F238E27FC236}">
                <a16:creationId xmlns:a16="http://schemas.microsoft.com/office/drawing/2014/main" id="{B0FD96D8-AC3E-31DB-6533-2FEAAB07D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1028700" y="1154406"/>
            <a:ext cx="11450608"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ONTWIKKELING HERSENEN</a:t>
            </a:r>
          </a:p>
        </p:txBody>
      </p:sp>
      <p:sp>
        <p:nvSpPr>
          <p:cNvPr id="7" name="Freeform 7"/>
          <p:cNvSpPr/>
          <p:nvPr/>
        </p:nvSpPr>
        <p:spPr>
          <a:xfrm>
            <a:off x="775777" y="3121048"/>
            <a:ext cx="8243164" cy="6177979"/>
          </a:xfrm>
          <a:custGeom>
            <a:avLst/>
            <a:gdLst/>
            <a:ahLst/>
            <a:cxnLst/>
            <a:rect l="l" t="t" r="r" b="b"/>
            <a:pathLst>
              <a:path w="8243164" h="6177979">
                <a:moveTo>
                  <a:pt x="0" y="0"/>
                </a:moveTo>
                <a:lnTo>
                  <a:pt x="8243164" y="0"/>
                </a:lnTo>
                <a:lnTo>
                  <a:pt x="8243164" y="6177979"/>
                </a:lnTo>
                <a:lnTo>
                  <a:pt x="0" y="6177979"/>
                </a:lnTo>
                <a:lnTo>
                  <a:pt x="0" y="0"/>
                </a:lnTo>
                <a:close/>
              </a:path>
            </a:pathLst>
          </a:custGeom>
          <a:blipFill>
            <a:blip r:embed="rId3"/>
            <a:stretch>
              <a:fillRect/>
            </a:stretch>
          </a:blipFill>
        </p:spPr>
        <p:txBody>
          <a:bodyPr/>
          <a:lstStyle/>
          <a:p>
            <a:endParaRPr lang="en-GB"/>
          </a:p>
        </p:txBody>
      </p:sp>
      <p:sp>
        <p:nvSpPr>
          <p:cNvPr id="8" name="Freeform 8">
            <a:hlinkClick r:id="rId4" tooltip="https://vimeo.com/789693848/d6c0c67381?share=copy"/>
          </p:cNvPr>
          <p:cNvSpPr/>
          <p:nvPr/>
        </p:nvSpPr>
        <p:spPr>
          <a:xfrm>
            <a:off x="9470260" y="3121048"/>
            <a:ext cx="8268256" cy="6177979"/>
          </a:xfrm>
          <a:custGeom>
            <a:avLst/>
            <a:gdLst/>
            <a:ahLst/>
            <a:cxnLst/>
            <a:rect l="l" t="t" r="r" b="b"/>
            <a:pathLst>
              <a:path w="8268256" h="6177979">
                <a:moveTo>
                  <a:pt x="0" y="0"/>
                </a:moveTo>
                <a:lnTo>
                  <a:pt x="8268256" y="0"/>
                </a:lnTo>
                <a:lnTo>
                  <a:pt x="8268256" y="6177979"/>
                </a:lnTo>
                <a:lnTo>
                  <a:pt x="0" y="6177979"/>
                </a:lnTo>
                <a:lnTo>
                  <a:pt x="0" y="0"/>
                </a:lnTo>
                <a:close/>
              </a:path>
            </a:pathLst>
          </a:custGeom>
          <a:blipFill>
            <a:blip r:embed="rId5"/>
            <a:stretch>
              <a:fillRect l="-19939" r="-22432" b="-8005"/>
            </a:stretch>
          </a:blipFill>
        </p:spPr>
        <p:txBody>
          <a:bodyPr/>
          <a:lstStyle/>
          <a:p>
            <a:endParaRPr lang="en-GB"/>
          </a:p>
        </p:txBody>
      </p:sp>
      <p:pic>
        <p:nvPicPr>
          <p:cNvPr id="10" name="Picture 9" descr="A comparison of a brain and brain x-ray&#10;&#10;Description automatically generated">
            <a:hlinkClick r:id="rId4"/>
            <a:extLst>
              <a:ext uri="{FF2B5EF4-FFF2-40B4-BE49-F238E27FC236}">
                <a16:creationId xmlns:a16="http://schemas.microsoft.com/office/drawing/2014/main" id="{F776D8B4-6E55-7214-A3B0-3A1A5B02A0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3" name="Freeform 3"/>
          <p:cNvSpPr/>
          <p:nvPr/>
        </p:nvSpPr>
        <p:spPr>
          <a:xfrm>
            <a:off x="1028700" y="1501589"/>
            <a:ext cx="8935090" cy="7756711"/>
          </a:xfrm>
          <a:custGeom>
            <a:avLst/>
            <a:gdLst/>
            <a:ahLst/>
            <a:cxnLst/>
            <a:rect l="l" t="t" r="r" b="b"/>
            <a:pathLst>
              <a:path w="8935090" h="7756711">
                <a:moveTo>
                  <a:pt x="0" y="0"/>
                </a:moveTo>
                <a:lnTo>
                  <a:pt x="8935090" y="0"/>
                </a:lnTo>
                <a:lnTo>
                  <a:pt x="8935090" y="7756711"/>
                </a:lnTo>
                <a:lnTo>
                  <a:pt x="0" y="7756711"/>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0598323" y="4294094"/>
            <a:ext cx="6660977" cy="2066927"/>
          </a:xfrm>
          <a:prstGeom prst="rect">
            <a:avLst/>
          </a:prstGeom>
        </p:spPr>
        <p:txBody>
          <a:bodyPr lIns="0" tIns="0" rIns="0" bIns="0" rtlCol="0" anchor="t">
            <a:spAutoFit/>
          </a:bodyPr>
          <a:lstStyle/>
          <a:p>
            <a:pPr algn="l">
              <a:lnSpc>
                <a:spcPts val="8399"/>
              </a:lnSpc>
            </a:pPr>
            <a:r>
              <a:rPr lang="en-US" sz="5999">
                <a:solidFill>
                  <a:srgbClr val="A23B6C"/>
                </a:solidFill>
                <a:latin typeface="Open Sans Bold"/>
              </a:rPr>
              <a:t>GENERATIONELE OVERDRACHT</a:t>
            </a:r>
          </a:p>
        </p:txBody>
      </p:sp>
      <p:pic>
        <p:nvPicPr>
          <p:cNvPr id="6" name="Picture 5" descr="A cartoon of a person yelling at a child&#10;&#10;Description automatically generated">
            <a:extLst>
              <a:ext uri="{FF2B5EF4-FFF2-40B4-BE49-F238E27FC236}">
                <a16:creationId xmlns:a16="http://schemas.microsoft.com/office/drawing/2014/main" id="{4F726B29-9239-6A5E-727F-F71418BCD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52970" y="1495867"/>
            <a:ext cx="12027324" cy="1009651"/>
          </a:xfrm>
          <a:prstGeom prst="rect">
            <a:avLst/>
          </a:prstGeom>
        </p:spPr>
        <p:txBody>
          <a:bodyPr lIns="0" tIns="0" rIns="0" bIns="0" rtlCol="0" anchor="t">
            <a:spAutoFit/>
          </a:bodyPr>
          <a:lstStyle/>
          <a:p>
            <a:pPr algn="l">
              <a:lnSpc>
                <a:spcPts val="8399"/>
              </a:lnSpc>
            </a:pPr>
            <a:r>
              <a:rPr lang="en-US" sz="5999">
                <a:solidFill>
                  <a:srgbClr val="A23B6C"/>
                </a:solidFill>
                <a:latin typeface="Open Sans Bold"/>
              </a:rPr>
              <a:t>VIDEO JEROEN:  ‘durf te vragen’</a:t>
            </a:r>
          </a:p>
        </p:txBody>
      </p:sp>
      <p:pic>
        <p:nvPicPr>
          <p:cNvPr id="3" name="Picture 3"/>
          <p:cNvPicPr>
            <a:picLocks noChangeAspect="1"/>
          </p:cNvPicPr>
          <p:nvPr>
            <a:videoFile r:link="rId1"/>
          </p:nvPr>
        </p:nvPicPr>
        <p:blipFill>
          <a:blip r:embed="rId3"/>
          <a:stretch>
            <a:fillRect/>
          </a:stretch>
        </p:blipFill>
        <p:spPr>
          <a:xfrm>
            <a:off x="2280157" y="3129063"/>
            <a:ext cx="12172950" cy="6129237"/>
          </a:xfrm>
          <a:prstGeom prst="rect">
            <a:avLst/>
          </a:prstGeom>
        </p:spPr>
      </p:pic>
      <p:pic>
        <p:nvPicPr>
          <p:cNvPr id="5" name="Picture 4" descr="A person with a red button on his nose&#10;&#10;Description automatically generated">
            <a:hlinkClick r:id="rId4"/>
            <a:extLst>
              <a:ext uri="{FF2B5EF4-FFF2-40B4-BE49-F238E27FC236}">
                <a16:creationId xmlns:a16="http://schemas.microsoft.com/office/drawing/2014/main" id="{607FD35C-FBF8-8ECE-A548-60A53EBA2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50119" y="-180826"/>
            <a:ext cx="18538119" cy="10467826"/>
          </a:xfrm>
          <a:prstGeom prst="rect">
            <a:avLst/>
          </a:prstGeom>
        </p:spPr>
        <p:txBody>
          <a:bodyPr lIns="50800" tIns="50800" rIns="50800" bIns="50800" rtlCol="0" anchor="ctr"/>
          <a:lstStyle/>
          <a:p>
            <a:pPr algn="ctr">
              <a:lnSpc>
                <a:spcPts val="2659"/>
              </a:lnSpc>
            </a:pPr>
            <a:endParaRPr/>
          </a:p>
        </p:txBody>
      </p:sp>
      <p:sp>
        <p:nvSpPr>
          <p:cNvPr id="5" name="Freeform 5"/>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7" name="TextBox 7"/>
          <p:cNvSpPr txBox="1"/>
          <p:nvPr/>
        </p:nvSpPr>
        <p:spPr>
          <a:xfrm>
            <a:off x="1028700" y="1161391"/>
            <a:ext cx="9996178"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TERUGBLIK</a:t>
            </a:r>
          </a:p>
        </p:txBody>
      </p:sp>
      <p:pic>
        <p:nvPicPr>
          <p:cNvPr id="10" name="Picture 9" descr="A person with her finger on her chin&#10;&#10;Description automatically generated">
            <a:extLst>
              <a:ext uri="{FF2B5EF4-FFF2-40B4-BE49-F238E27FC236}">
                <a16:creationId xmlns:a16="http://schemas.microsoft.com/office/drawing/2014/main" id="{580DCDE2-83A0-5E79-2F2E-637657405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pic>
        <p:nvPicPr>
          <p:cNvPr id="3" name="Picture 2" descr="A person with her hand on her chin&#10;&#10;Description automatically generated">
            <a:extLst>
              <a:ext uri="{FF2B5EF4-FFF2-40B4-BE49-F238E27FC236}">
                <a16:creationId xmlns:a16="http://schemas.microsoft.com/office/drawing/2014/main" id="{01F23846-E195-2438-08BD-D4E78DED3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442894"/>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39180" b="-39180"/>
            </a:stretch>
          </a:blipFill>
        </p:spPr>
        <p:txBody>
          <a:bodyPr/>
          <a:lstStyle/>
          <a:p>
            <a:endParaRPr lang="en-GB"/>
          </a:p>
        </p:txBody>
      </p:sp>
      <p:sp>
        <p:nvSpPr>
          <p:cNvPr id="9" name="TextBox 9"/>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PAUZE</a:t>
            </a:r>
          </a:p>
        </p:txBody>
      </p:sp>
      <p:pic>
        <p:nvPicPr>
          <p:cNvPr id="6" name="Picture 5" descr="A black and white sign with a clock on it&#10;&#10;Description automatically generated">
            <a:extLst>
              <a:ext uri="{FF2B5EF4-FFF2-40B4-BE49-F238E27FC236}">
                <a16:creationId xmlns:a16="http://schemas.microsoft.com/office/drawing/2014/main" id="{58D7165B-E670-3B39-F849-6803AA6C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12019" y="3448337"/>
            <a:ext cx="185000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39097" b="-39097"/>
            </a:stretch>
          </a:blipFill>
        </p:spPr>
        <p:txBody>
          <a:bodyPr/>
          <a:lstStyle/>
          <a:p>
            <a:endParaRPr lang="en-GB"/>
          </a:p>
        </p:txBody>
      </p:sp>
      <p:sp>
        <p:nvSpPr>
          <p:cNvPr id="9" name="TextBox 9"/>
          <p:cNvSpPr txBox="1"/>
          <p:nvPr/>
        </p:nvSpPr>
        <p:spPr>
          <a:xfrm>
            <a:off x="1028700" y="734346"/>
            <a:ext cx="13331337"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SIGNALEREN EN KRACHTEN IN KAART BRENGEN</a:t>
            </a:r>
          </a:p>
        </p:txBody>
      </p:sp>
      <p:pic>
        <p:nvPicPr>
          <p:cNvPr id="6" name="Picture 5" descr="A yellow figure on a magnifying glass&#10;&#10;Description automatically generated">
            <a:extLst>
              <a:ext uri="{FF2B5EF4-FFF2-40B4-BE49-F238E27FC236}">
                <a16:creationId xmlns:a16="http://schemas.microsoft.com/office/drawing/2014/main" id="{A0FEC976-5217-9809-A9B1-79BF611CF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3331337"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CONCRETISEREN VAN SIGNALEN</a:t>
            </a:r>
          </a:p>
          <a:p>
            <a:pPr algn="l">
              <a:lnSpc>
                <a:spcPts val="8399"/>
              </a:lnSpc>
            </a:pPr>
            <a:r>
              <a:rPr lang="en-US" sz="5999">
                <a:solidFill>
                  <a:srgbClr val="FFFFFF"/>
                </a:solidFill>
                <a:latin typeface="Open Sans Bold"/>
              </a:rPr>
              <a:t>OEFENING 1</a:t>
            </a:r>
          </a:p>
        </p:txBody>
      </p:sp>
      <p:sp>
        <p:nvSpPr>
          <p:cNvPr id="6" name="Freeform 6"/>
          <p:cNvSpPr/>
          <p:nvPr/>
        </p:nvSpPr>
        <p:spPr>
          <a:xfrm>
            <a:off x="0" y="2896292"/>
            <a:ext cx="18288000" cy="7576751"/>
          </a:xfrm>
          <a:custGeom>
            <a:avLst/>
            <a:gdLst/>
            <a:ahLst/>
            <a:cxnLst/>
            <a:rect l="l" t="t" r="r" b="b"/>
            <a:pathLst>
              <a:path w="18288000" h="7576751">
                <a:moveTo>
                  <a:pt x="0" y="0"/>
                </a:moveTo>
                <a:lnTo>
                  <a:pt x="18288000" y="0"/>
                </a:lnTo>
                <a:lnTo>
                  <a:pt x="18288000" y="7576751"/>
                </a:lnTo>
                <a:lnTo>
                  <a:pt x="0" y="7576751"/>
                </a:lnTo>
                <a:lnTo>
                  <a:pt x="0" y="0"/>
                </a:lnTo>
                <a:close/>
              </a:path>
            </a:pathLst>
          </a:custGeom>
          <a:blipFill>
            <a:blip r:embed="rId2"/>
            <a:stretch>
              <a:fillRect b="-31144"/>
            </a:stretch>
          </a:blipFill>
        </p:spPr>
        <p:txBody>
          <a:bodyPr/>
          <a:lstStyle/>
          <a:p>
            <a:endParaRPr lang="en-GB"/>
          </a:p>
        </p:txBody>
      </p:sp>
      <p:pic>
        <p:nvPicPr>
          <p:cNvPr id="8" name="Picture 7" descr="A notebook with a pen and glasses&#10;&#10;Description automatically generated">
            <a:extLst>
              <a:ext uri="{FF2B5EF4-FFF2-40B4-BE49-F238E27FC236}">
                <a16:creationId xmlns:a16="http://schemas.microsoft.com/office/drawing/2014/main" id="{A1B24FE6-C697-7443-2DDA-662A18221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3331337"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CONCRETISEREN VAN SIGNALEN</a:t>
            </a:r>
          </a:p>
          <a:p>
            <a:pPr algn="l">
              <a:lnSpc>
                <a:spcPts val="8399"/>
              </a:lnSpc>
            </a:pPr>
            <a:r>
              <a:rPr lang="en-US" sz="5999">
                <a:solidFill>
                  <a:srgbClr val="FFFFFF"/>
                </a:solidFill>
                <a:latin typeface="Open Sans Bold"/>
              </a:rPr>
              <a:t>OEFENING 2</a:t>
            </a:r>
          </a:p>
        </p:txBody>
      </p:sp>
      <p:sp>
        <p:nvSpPr>
          <p:cNvPr id="6" name="Freeform 6"/>
          <p:cNvSpPr/>
          <p:nvPr/>
        </p:nvSpPr>
        <p:spPr>
          <a:xfrm>
            <a:off x="-250119" y="3573354"/>
            <a:ext cx="18538119" cy="6899689"/>
          </a:xfrm>
          <a:custGeom>
            <a:avLst/>
            <a:gdLst/>
            <a:ahLst/>
            <a:cxnLst/>
            <a:rect l="l" t="t" r="r" b="b"/>
            <a:pathLst>
              <a:path w="18288000" h="6899689">
                <a:moveTo>
                  <a:pt x="0" y="0"/>
                </a:moveTo>
                <a:lnTo>
                  <a:pt x="18288000" y="0"/>
                </a:lnTo>
                <a:lnTo>
                  <a:pt x="18288000" y="6899689"/>
                </a:lnTo>
                <a:lnTo>
                  <a:pt x="0" y="6899689"/>
                </a:lnTo>
                <a:lnTo>
                  <a:pt x="0" y="0"/>
                </a:lnTo>
                <a:close/>
              </a:path>
            </a:pathLst>
          </a:custGeom>
          <a:blipFill>
            <a:blip r:embed="rId2"/>
            <a:stretch>
              <a:fillRect t="-38048" b="-38048"/>
            </a:stretch>
          </a:blipFill>
        </p:spPr>
        <p:txBody>
          <a:bodyPr/>
          <a:lstStyle/>
          <a:p>
            <a:endParaRPr lang="en-GB"/>
          </a:p>
        </p:txBody>
      </p:sp>
      <p:pic>
        <p:nvPicPr>
          <p:cNvPr id="8" name="Picture 7" descr="A child sitting on the ground&#10;&#10;Description automatically generated">
            <a:extLst>
              <a:ext uri="{FF2B5EF4-FFF2-40B4-BE49-F238E27FC236}">
                <a16:creationId xmlns:a16="http://schemas.microsoft.com/office/drawing/2014/main" id="{27C66810-8D8F-ACEF-17C6-B7465958A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6390656"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FEITELIJKE EN SUBJECTIEVE WAARNEMING</a:t>
            </a:r>
          </a:p>
        </p:txBody>
      </p:sp>
      <p:sp>
        <p:nvSpPr>
          <p:cNvPr id="6" name="Freeform 6"/>
          <p:cNvSpPr/>
          <p:nvPr/>
        </p:nvSpPr>
        <p:spPr>
          <a:xfrm>
            <a:off x="-250119" y="2801273"/>
            <a:ext cx="18538119" cy="7671770"/>
          </a:xfrm>
          <a:custGeom>
            <a:avLst/>
            <a:gdLst/>
            <a:ahLst/>
            <a:cxnLst/>
            <a:rect l="l" t="t" r="r" b="b"/>
            <a:pathLst>
              <a:path w="18288000" h="7671770">
                <a:moveTo>
                  <a:pt x="0" y="0"/>
                </a:moveTo>
                <a:lnTo>
                  <a:pt x="18288000" y="0"/>
                </a:lnTo>
                <a:lnTo>
                  <a:pt x="18288000" y="7671770"/>
                </a:lnTo>
                <a:lnTo>
                  <a:pt x="0" y="7671770"/>
                </a:lnTo>
                <a:lnTo>
                  <a:pt x="0" y="0"/>
                </a:lnTo>
                <a:close/>
              </a:path>
            </a:pathLst>
          </a:custGeom>
          <a:blipFill>
            <a:blip r:embed="rId2"/>
            <a:stretch>
              <a:fillRect t="-28814" b="-28814"/>
            </a:stretch>
          </a:blipFill>
        </p:spPr>
        <p:txBody>
          <a:bodyPr/>
          <a:lstStyle/>
          <a:p>
            <a:endParaRPr lang="en-GB"/>
          </a:p>
        </p:txBody>
      </p:sp>
      <p:pic>
        <p:nvPicPr>
          <p:cNvPr id="8" name="Picture 7" descr="A close up of a stone vase&#10;&#10;Description automatically generated">
            <a:extLst>
              <a:ext uri="{FF2B5EF4-FFF2-40B4-BE49-F238E27FC236}">
                <a16:creationId xmlns:a16="http://schemas.microsoft.com/office/drawing/2014/main" id="{DB91907A-7B07-3D40-2700-A809204D4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57553" y="1621249"/>
            <a:ext cx="10572893" cy="1009651"/>
          </a:xfrm>
          <a:prstGeom prst="rect">
            <a:avLst/>
          </a:prstGeom>
        </p:spPr>
        <p:txBody>
          <a:bodyPr lIns="0" tIns="0" rIns="0" bIns="0" rtlCol="0" anchor="t">
            <a:spAutoFit/>
          </a:bodyPr>
          <a:lstStyle/>
          <a:p>
            <a:pPr algn="l">
              <a:lnSpc>
                <a:spcPts val="8399"/>
              </a:lnSpc>
            </a:pPr>
            <a:r>
              <a:rPr lang="en-US" sz="5999">
                <a:solidFill>
                  <a:srgbClr val="A23B6C"/>
                </a:solidFill>
                <a:latin typeface="Open Sans Bold"/>
              </a:rPr>
              <a:t>VIDEO OPENBAAR GEWELD  </a:t>
            </a:r>
          </a:p>
        </p:txBody>
      </p:sp>
      <p:pic>
        <p:nvPicPr>
          <p:cNvPr id="3" name="Picture 3"/>
          <p:cNvPicPr>
            <a:picLocks noChangeAspect="1"/>
          </p:cNvPicPr>
          <p:nvPr>
            <a:videoFile r:link="rId1"/>
          </p:nvPr>
        </p:nvPicPr>
        <p:blipFill>
          <a:blip r:embed="rId3"/>
          <a:stretch>
            <a:fillRect/>
          </a:stretch>
        </p:blipFill>
        <p:spPr>
          <a:xfrm>
            <a:off x="2810111" y="2976109"/>
            <a:ext cx="12476724" cy="6282191"/>
          </a:xfrm>
          <a:prstGeom prst="rect">
            <a:avLst/>
          </a:prstGeom>
        </p:spPr>
      </p:pic>
      <p:pic>
        <p:nvPicPr>
          <p:cNvPr id="5" name="Picture 4" descr="A group of people standing outside&#10;&#10;Description automatically generated">
            <a:hlinkClick r:id="rId4"/>
            <a:extLst>
              <a:ext uri="{FF2B5EF4-FFF2-40B4-BE49-F238E27FC236}">
                <a16:creationId xmlns:a16="http://schemas.microsoft.com/office/drawing/2014/main" id="{819447F3-99D4-A036-801F-D93C5901C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3331337"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CONCRETISEREN VAN SIGNALEN</a:t>
            </a:r>
          </a:p>
          <a:p>
            <a:pPr algn="l">
              <a:lnSpc>
                <a:spcPts val="8399"/>
              </a:lnSpc>
            </a:pPr>
            <a:r>
              <a:rPr lang="en-US" sz="5999">
                <a:solidFill>
                  <a:srgbClr val="FFFFFF"/>
                </a:solidFill>
                <a:latin typeface="Open Sans Bold"/>
              </a:rPr>
              <a:t>OEFENING 3</a:t>
            </a:r>
          </a:p>
        </p:txBody>
      </p:sp>
      <p:sp>
        <p:nvSpPr>
          <p:cNvPr id="6" name="Freeform 6"/>
          <p:cNvSpPr/>
          <p:nvPr/>
        </p:nvSpPr>
        <p:spPr>
          <a:xfrm>
            <a:off x="-250119" y="3573354"/>
            <a:ext cx="18538119" cy="6899689"/>
          </a:xfrm>
          <a:custGeom>
            <a:avLst/>
            <a:gdLst/>
            <a:ahLst/>
            <a:cxnLst/>
            <a:rect l="l" t="t" r="r" b="b"/>
            <a:pathLst>
              <a:path w="18288000" h="6899689">
                <a:moveTo>
                  <a:pt x="0" y="0"/>
                </a:moveTo>
                <a:lnTo>
                  <a:pt x="18288000" y="0"/>
                </a:lnTo>
                <a:lnTo>
                  <a:pt x="18288000" y="6899689"/>
                </a:lnTo>
                <a:lnTo>
                  <a:pt x="0" y="6899689"/>
                </a:lnTo>
                <a:lnTo>
                  <a:pt x="0" y="0"/>
                </a:lnTo>
                <a:close/>
              </a:path>
            </a:pathLst>
          </a:custGeom>
          <a:blipFill>
            <a:blip r:embed="rId2"/>
            <a:stretch>
              <a:fillRect t="-38351" b="-38351"/>
            </a:stretch>
          </a:blipFill>
        </p:spPr>
        <p:txBody>
          <a:bodyPr/>
          <a:lstStyle/>
          <a:p>
            <a:endParaRPr lang="en-GB"/>
          </a:p>
        </p:txBody>
      </p:sp>
      <p:pic>
        <p:nvPicPr>
          <p:cNvPr id="8" name="Picture 7" descr="A pencil next to a light bulb&#10;&#10;Description automatically generated">
            <a:extLst>
              <a:ext uri="{FF2B5EF4-FFF2-40B4-BE49-F238E27FC236}">
                <a16:creationId xmlns:a16="http://schemas.microsoft.com/office/drawing/2014/main" id="{66ADE307-045E-A57F-B171-7CA676320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57553" y="1621249"/>
            <a:ext cx="12679310" cy="1009651"/>
          </a:xfrm>
          <a:prstGeom prst="rect">
            <a:avLst/>
          </a:prstGeom>
        </p:spPr>
        <p:txBody>
          <a:bodyPr lIns="0" tIns="0" rIns="0" bIns="0" rtlCol="0" anchor="t">
            <a:spAutoFit/>
          </a:bodyPr>
          <a:lstStyle/>
          <a:p>
            <a:pPr algn="l">
              <a:lnSpc>
                <a:spcPts val="8399"/>
              </a:lnSpc>
            </a:pPr>
            <a:r>
              <a:rPr lang="en-US" sz="5999">
                <a:solidFill>
                  <a:srgbClr val="A23B6C"/>
                </a:solidFill>
                <a:latin typeface="Open Sans Bold"/>
              </a:rPr>
              <a:t>VIDEO BROODJE PINDAKAAS </a:t>
            </a:r>
          </a:p>
        </p:txBody>
      </p:sp>
      <p:pic>
        <p:nvPicPr>
          <p:cNvPr id="3" name="Picture 3"/>
          <p:cNvPicPr>
            <a:picLocks noChangeAspect="1"/>
          </p:cNvPicPr>
          <p:nvPr>
            <a:videoFile r:link="rId1"/>
          </p:nvPr>
        </p:nvPicPr>
        <p:blipFill>
          <a:blip r:embed="rId3"/>
          <a:stretch>
            <a:fillRect/>
          </a:stretch>
        </p:blipFill>
        <p:spPr>
          <a:xfrm>
            <a:off x="3358442" y="3129063"/>
            <a:ext cx="12172950" cy="6129237"/>
          </a:xfrm>
          <a:prstGeom prst="rect">
            <a:avLst/>
          </a:prstGeom>
        </p:spPr>
      </p:pic>
      <p:pic>
        <p:nvPicPr>
          <p:cNvPr id="5" name="Picture 4" descr="A person and a child sitting at a table&#10;&#10;Description automatically generated">
            <a:hlinkClick r:id="rId4"/>
            <a:extLst>
              <a:ext uri="{FF2B5EF4-FFF2-40B4-BE49-F238E27FC236}">
                <a16:creationId xmlns:a16="http://schemas.microsoft.com/office/drawing/2014/main" id="{4AF95DE8-0336-FB8D-B564-929B2A6FA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KRACHTEN EN ZORGEN</a:t>
            </a:r>
          </a:p>
        </p:txBody>
      </p:sp>
      <p:sp>
        <p:nvSpPr>
          <p:cNvPr id="6" name="Freeform 6"/>
          <p:cNvSpPr/>
          <p:nvPr/>
        </p:nvSpPr>
        <p:spPr>
          <a:xfrm>
            <a:off x="1028700" y="4706713"/>
            <a:ext cx="3296299" cy="3296299"/>
          </a:xfrm>
          <a:custGeom>
            <a:avLst/>
            <a:gdLst/>
            <a:ahLst/>
            <a:cxnLst/>
            <a:rect l="l" t="t" r="r" b="b"/>
            <a:pathLst>
              <a:path w="3296299" h="3296299">
                <a:moveTo>
                  <a:pt x="0" y="0"/>
                </a:moveTo>
                <a:lnTo>
                  <a:pt x="3296299" y="0"/>
                </a:lnTo>
                <a:lnTo>
                  <a:pt x="3296299" y="3296299"/>
                </a:lnTo>
                <a:lnTo>
                  <a:pt x="0" y="3296299"/>
                </a:lnTo>
                <a:lnTo>
                  <a:pt x="0" y="0"/>
                </a:lnTo>
                <a:close/>
              </a:path>
            </a:pathLst>
          </a:custGeom>
          <a:blipFill>
            <a:blip r:embed="rId2"/>
            <a:stretch>
              <a:fillRect/>
            </a:stretch>
          </a:blipFill>
        </p:spPr>
        <p:txBody>
          <a:bodyPr/>
          <a:lstStyle/>
          <a:p>
            <a:endParaRPr lang="en-GB"/>
          </a:p>
        </p:txBody>
      </p:sp>
      <p:sp>
        <p:nvSpPr>
          <p:cNvPr id="7" name="TextBox 7"/>
          <p:cNvSpPr txBox="1"/>
          <p:nvPr/>
        </p:nvSpPr>
        <p:spPr>
          <a:xfrm>
            <a:off x="5573267" y="4582888"/>
            <a:ext cx="11945066" cy="3470890"/>
          </a:xfrm>
          <a:prstGeom prst="rect">
            <a:avLst/>
          </a:prstGeom>
        </p:spPr>
        <p:txBody>
          <a:bodyPr lIns="0" tIns="0" rIns="0" bIns="0" rtlCol="0" anchor="t">
            <a:spAutoFit/>
          </a:bodyPr>
          <a:lstStyle/>
          <a:p>
            <a:pPr algn="l">
              <a:lnSpc>
                <a:spcPts val="9241"/>
              </a:lnSpc>
              <a:spcBef>
                <a:spcPct val="0"/>
              </a:spcBef>
            </a:pPr>
            <a:r>
              <a:rPr lang="en-US" sz="6600">
                <a:solidFill>
                  <a:srgbClr val="000000"/>
                </a:solidFill>
                <a:latin typeface="Open Sans Bold"/>
              </a:rPr>
              <a:t>In stap 1 van de Kódigo brengen we naast de zorgen ook de krachten in beeld </a:t>
            </a:r>
          </a:p>
        </p:txBody>
      </p:sp>
      <p:sp>
        <p:nvSpPr>
          <p:cNvPr id="8" name="Freeform 8"/>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3"/>
            <a:stretch>
              <a:fillRect/>
            </a:stretch>
          </a:blipFill>
        </p:spPr>
        <p:txBody>
          <a:bodyPr/>
          <a:lstStyle/>
          <a:p>
            <a:endParaRPr lang="en-GB"/>
          </a:p>
        </p:txBody>
      </p:sp>
      <p:pic>
        <p:nvPicPr>
          <p:cNvPr id="10" name="Picture 9" descr="A purple background with white text&#10;&#10;Description automatically generated">
            <a:extLst>
              <a:ext uri="{FF2B5EF4-FFF2-40B4-BE49-F238E27FC236}">
                <a16:creationId xmlns:a16="http://schemas.microsoft.com/office/drawing/2014/main" id="{812C9EA0-2FF1-CD6E-7AE4-E1F0D3F5E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DOCUMENTEREN IN DE KÓDIGO</a:t>
            </a:r>
          </a:p>
        </p:txBody>
      </p:sp>
      <p:sp>
        <p:nvSpPr>
          <p:cNvPr id="7" name="TextBox 7"/>
          <p:cNvSpPr txBox="1"/>
          <p:nvPr/>
        </p:nvSpPr>
        <p:spPr>
          <a:xfrm>
            <a:off x="1028700" y="4030810"/>
            <a:ext cx="14520985" cy="4442460"/>
          </a:xfrm>
          <a:prstGeom prst="rect">
            <a:avLst/>
          </a:prstGeom>
        </p:spPr>
        <p:txBody>
          <a:bodyPr lIns="0" tIns="0" rIns="0" bIns="0" rtlCol="0" anchor="t">
            <a:spAutoFit/>
          </a:bodyPr>
          <a:lstStyle/>
          <a:p>
            <a:pPr algn="l">
              <a:lnSpc>
                <a:spcPts val="5040"/>
              </a:lnSpc>
            </a:pPr>
            <a:r>
              <a:rPr lang="en-US" sz="3600" spc="259">
                <a:solidFill>
                  <a:srgbClr val="FFFFFF"/>
                </a:solidFill>
                <a:latin typeface="Open Sans"/>
              </a:rPr>
              <a:t>Alle stappen van de Kódigo worden vastgelegd in het dossier van de betrokkenen.</a:t>
            </a:r>
          </a:p>
          <a:p>
            <a:pPr algn="l">
              <a:lnSpc>
                <a:spcPts val="5040"/>
              </a:lnSpc>
            </a:pPr>
            <a:endParaRPr lang="en-US" sz="3600" spc="259">
              <a:solidFill>
                <a:srgbClr val="FFFFFF"/>
              </a:solidFill>
              <a:latin typeface="Open Sans"/>
            </a:endParaRPr>
          </a:p>
          <a:p>
            <a:pPr algn="l">
              <a:lnSpc>
                <a:spcPts val="5040"/>
              </a:lnSpc>
            </a:pPr>
            <a:r>
              <a:rPr lang="en-US" sz="3600" spc="259">
                <a:solidFill>
                  <a:srgbClr val="FFFFFF"/>
                </a:solidFill>
                <a:latin typeface="Open Sans"/>
              </a:rPr>
              <a:t>Doel van het documenteren:</a:t>
            </a:r>
          </a:p>
          <a:p>
            <a:pPr marL="777240" lvl="1" indent="-388620" algn="l">
              <a:lnSpc>
                <a:spcPts val="5040"/>
              </a:lnSpc>
              <a:buFont typeface="Arial"/>
              <a:buChar char="•"/>
            </a:pPr>
            <a:r>
              <a:rPr lang="en-US" sz="3600" spc="259">
                <a:solidFill>
                  <a:srgbClr val="FFFFFF"/>
                </a:solidFill>
                <a:latin typeface="Open Sans"/>
              </a:rPr>
              <a:t>continuiteit</a:t>
            </a:r>
          </a:p>
          <a:p>
            <a:pPr marL="777240" lvl="1" indent="-388620" algn="l">
              <a:lnSpc>
                <a:spcPts val="5040"/>
              </a:lnSpc>
              <a:buFont typeface="Arial"/>
              <a:buChar char="•"/>
            </a:pPr>
            <a:r>
              <a:rPr lang="en-US" sz="3600" spc="259">
                <a:solidFill>
                  <a:srgbClr val="FFFFFF"/>
                </a:solidFill>
                <a:latin typeface="Open Sans"/>
              </a:rPr>
              <a:t>kwaliteit</a:t>
            </a:r>
          </a:p>
          <a:p>
            <a:pPr marL="777240" lvl="1" indent="-388620" algn="l">
              <a:lnSpc>
                <a:spcPts val="5040"/>
              </a:lnSpc>
              <a:buFont typeface="Arial"/>
              <a:buChar char="•"/>
            </a:pPr>
            <a:r>
              <a:rPr lang="en-US" sz="3600" spc="259">
                <a:solidFill>
                  <a:srgbClr val="FFFFFF"/>
                </a:solidFill>
                <a:latin typeface="Open Sans"/>
              </a:rPr>
              <a:t>verantwoording</a:t>
            </a:r>
          </a:p>
        </p:txBody>
      </p:sp>
      <p:pic>
        <p:nvPicPr>
          <p:cNvPr id="9" name="Picture 8" descr="A close-up of a sign&#10;&#10;Description automatically generated">
            <a:extLst>
              <a:ext uri="{FF2B5EF4-FFF2-40B4-BE49-F238E27FC236}">
                <a16:creationId xmlns:a16="http://schemas.microsoft.com/office/drawing/2014/main" id="{6A321FEA-204C-0146-4925-B1D3B7451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1028700" y="734346"/>
            <a:ext cx="9996178"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KINDERMISHANDELING EN RELATIONEEL GEWELD</a:t>
            </a:r>
          </a:p>
        </p:txBody>
      </p:sp>
      <p:sp>
        <p:nvSpPr>
          <p:cNvPr id="7" name="Freeform 7"/>
          <p:cNvSpPr/>
          <p:nvPr/>
        </p:nvSpPr>
        <p:spPr>
          <a:xfrm>
            <a:off x="-250119" y="3493047"/>
            <a:ext cx="18538119" cy="6793953"/>
          </a:xfrm>
          <a:custGeom>
            <a:avLst/>
            <a:gdLst/>
            <a:ahLst/>
            <a:cxnLst/>
            <a:rect l="l" t="t" r="r" b="b"/>
            <a:pathLst>
              <a:path w="18288000" h="6793953">
                <a:moveTo>
                  <a:pt x="0" y="0"/>
                </a:moveTo>
                <a:lnTo>
                  <a:pt x="18288000" y="0"/>
                </a:lnTo>
                <a:lnTo>
                  <a:pt x="18288000" y="6793953"/>
                </a:lnTo>
                <a:lnTo>
                  <a:pt x="0" y="6793953"/>
                </a:lnTo>
                <a:lnTo>
                  <a:pt x="0" y="0"/>
                </a:lnTo>
                <a:close/>
              </a:path>
            </a:pathLst>
          </a:custGeom>
          <a:blipFill>
            <a:blip r:embed="rId3"/>
            <a:stretch>
              <a:fillRect t="-39726" b="-39726"/>
            </a:stretch>
          </a:blipFill>
        </p:spPr>
        <p:txBody>
          <a:bodyPr/>
          <a:lstStyle/>
          <a:p>
            <a:endParaRPr lang="en-GB"/>
          </a:p>
        </p:txBody>
      </p:sp>
      <p:pic>
        <p:nvPicPr>
          <p:cNvPr id="9" name="Picture 8" descr="A hand holding a child&#10;&#10;Description automatically generated">
            <a:extLst>
              <a:ext uri="{FF2B5EF4-FFF2-40B4-BE49-F238E27FC236}">
                <a16:creationId xmlns:a16="http://schemas.microsoft.com/office/drawing/2014/main" id="{458AD44F-95EF-ABE1-1020-32E944D7C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ZORGVULDIG DOCUMENTEREN</a:t>
            </a:r>
          </a:p>
        </p:txBody>
      </p:sp>
      <p:sp>
        <p:nvSpPr>
          <p:cNvPr id="7" name="TextBox 7"/>
          <p:cNvSpPr txBox="1"/>
          <p:nvPr/>
        </p:nvSpPr>
        <p:spPr>
          <a:xfrm>
            <a:off x="1028700" y="3278519"/>
            <a:ext cx="14520985" cy="5718810"/>
          </a:xfrm>
          <a:prstGeom prst="rect">
            <a:avLst/>
          </a:prstGeom>
        </p:spPr>
        <p:txBody>
          <a:bodyPr lIns="0" tIns="0" rIns="0" bIns="0" rtlCol="0" anchor="t">
            <a:spAutoFit/>
          </a:bodyPr>
          <a:lstStyle/>
          <a:p>
            <a:pPr marL="777240" lvl="1" indent="-388620" algn="l">
              <a:lnSpc>
                <a:spcPts val="5040"/>
              </a:lnSpc>
              <a:buFont typeface="Arial"/>
              <a:buChar char="•"/>
            </a:pPr>
            <a:r>
              <a:rPr lang="en-US" sz="3600" spc="259">
                <a:solidFill>
                  <a:srgbClr val="FFFFFF"/>
                </a:solidFill>
                <a:latin typeface="Open Sans"/>
              </a:rPr>
              <a:t>Feiten van interpretaties scheiden</a:t>
            </a:r>
          </a:p>
          <a:p>
            <a:pPr marL="777240" lvl="1" indent="-388620" algn="l">
              <a:lnSpc>
                <a:spcPts val="5040"/>
              </a:lnSpc>
              <a:buFont typeface="Arial"/>
              <a:buChar char="•"/>
            </a:pPr>
            <a:r>
              <a:rPr lang="en-US" sz="3600" spc="259">
                <a:solidFill>
                  <a:srgbClr val="FFFFFF"/>
                </a:solidFill>
                <a:latin typeface="Open Sans"/>
              </a:rPr>
              <a:t>Met wie, hoe, wanneer en waarover</a:t>
            </a:r>
          </a:p>
          <a:p>
            <a:pPr marL="777240" lvl="1" indent="-388620" algn="l">
              <a:lnSpc>
                <a:spcPts val="5040"/>
              </a:lnSpc>
              <a:buFont typeface="Arial"/>
              <a:buChar char="•"/>
            </a:pPr>
            <a:r>
              <a:rPr lang="en-US" sz="3600" spc="259">
                <a:solidFill>
                  <a:srgbClr val="FFFFFF"/>
                </a:solidFill>
                <a:latin typeface="Open Sans"/>
              </a:rPr>
              <a:t>Bron vermelden bij info van anderen</a:t>
            </a:r>
          </a:p>
          <a:p>
            <a:pPr marL="777240" lvl="1" indent="-388620" algn="l">
              <a:lnSpc>
                <a:spcPts val="5040"/>
              </a:lnSpc>
              <a:buFont typeface="Arial"/>
              <a:buChar char="•"/>
            </a:pPr>
            <a:r>
              <a:rPr lang="en-US" sz="3600" spc="259">
                <a:solidFill>
                  <a:srgbClr val="FFFFFF"/>
                </a:solidFill>
                <a:latin typeface="Open Sans"/>
              </a:rPr>
              <a:t>Visie van de client beschrijven</a:t>
            </a:r>
          </a:p>
          <a:p>
            <a:pPr marL="777240" lvl="1" indent="-388620" algn="l">
              <a:lnSpc>
                <a:spcPts val="5040"/>
              </a:lnSpc>
              <a:buFont typeface="Arial"/>
              <a:buChar char="•"/>
            </a:pPr>
            <a:r>
              <a:rPr lang="en-US" sz="3600" spc="259">
                <a:solidFill>
                  <a:srgbClr val="FFFFFF"/>
                </a:solidFill>
                <a:latin typeface="Open Sans"/>
              </a:rPr>
              <a:t>Oordelen binnen deskundigheidsterrein, gebaseerd op feiten</a:t>
            </a:r>
          </a:p>
          <a:p>
            <a:pPr marL="777240" lvl="1" indent="-388620" algn="l">
              <a:lnSpc>
                <a:spcPts val="5040"/>
              </a:lnSpc>
              <a:buFont typeface="Arial"/>
              <a:buChar char="•"/>
            </a:pPr>
            <a:r>
              <a:rPr lang="en-US" sz="3600" spc="259">
                <a:solidFill>
                  <a:srgbClr val="FFFFFF"/>
                </a:solidFill>
                <a:latin typeface="Open Sans"/>
              </a:rPr>
              <a:t>Diagnoses alleen van bevoegde deskundige</a:t>
            </a:r>
          </a:p>
          <a:p>
            <a:pPr marL="777240" lvl="1" indent="-388620" algn="l">
              <a:lnSpc>
                <a:spcPts val="5040"/>
              </a:lnSpc>
              <a:buFont typeface="Arial"/>
              <a:buChar char="•"/>
            </a:pPr>
            <a:r>
              <a:rPr lang="en-US" sz="3600" spc="259">
                <a:solidFill>
                  <a:srgbClr val="FFFFFF"/>
                </a:solidFill>
                <a:latin typeface="Open Sans"/>
              </a:rPr>
              <a:t>Neutraliteit bij mening van iemand over een ander</a:t>
            </a:r>
          </a:p>
          <a:p>
            <a:pPr marL="777240" lvl="1" indent="-388620" algn="l">
              <a:lnSpc>
                <a:spcPts val="5040"/>
              </a:lnSpc>
              <a:buFont typeface="Arial"/>
              <a:buChar char="•"/>
            </a:pPr>
            <a:r>
              <a:rPr lang="en-US" sz="3600" spc="259">
                <a:solidFill>
                  <a:srgbClr val="FFFFFF"/>
                </a:solidFill>
                <a:latin typeface="Open Sans"/>
              </a:rPr>
              <a:t>Vervolg</a:t>
            </a:r>
          </a:p>
        </p:txBody>
      </p:sp>
      <p:pic>
        <p:nvPicPr>
          <p:cNvPr id="9" name="Picture 8" descr="A purple rectangular object with white text&#10;&#10;Description automatically generated">
            <a:extLst>
              <a:ext uri="{FF2B5EF4-FFF2-40B4-BE49-F238E27FC236}">
                <a16:creationId xmlns:a16="http://schemas.microsoft.com/office/drawing/2014/main" id="{204DB601-4FC7-A064-84FB-07783CA7E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RECHTEN DOSSIER</a:t>
            </a:r>
          </a:p>
        </p:txBody>
      </p:sp>
      <p:sp>
        <p:nvSpPr>
          <p:cNvPr id="7" name="TextBox 7"/>
          <p:cNvSpPr txBox="1"/>
          <p:nvPr/>
        </p:nvSpPr>
        <p:spPr>
          <a:xfrm>
            <a:off x="1028700" y="3629588"/>
            <a:ext cx="14520985" cy="4442460"/>
          </a:xfrm>
          <a:prstGeom prst="rect">
            <a:avLst/>
          </a:prstGeom>
        </p:spPr>
        <p:txBody>
          <a:bodyPr lIns="0" tIns="0" rIns="0" bIns="0" rtlCol="0" anchor="t">
            <a:spAutoFit/>
          </a:bodyPr>
          <a:lstStyle/>
          <a:p>
            <a:pPr algn="l">
              <a:lnSpc>
                <a:spcPts val="5040"/>
              </a:lnSpc>
            </a:pPr>
            <a:r>
              <a:rPr lang="en-US" sz="3600" spc="259">
                <a:solidFill>
                  <a:srgbClr val="FFFFFF"/>
                </a:solidFill>
                <a:latin typeface="Open Sans"/>
              </a:rPr>
              <a:t>Het dossier is van de organisatie. De betrokkene heeft een aantal rechten ten aanzien van de gegevens die in het dossier zijn vastgelegd en die op hem betrekking hebben. </a:t>
            </a:r>
          </a:p>
          <a:p>
            <a:pPr algn="l">
              <a:lnSpc>
                <a:spcPts val="5040"/>
              </a:lnSpc>
            </a:pPr>
            <a:endParaRPr lang="en-US" sz="3600" spc="259">
              <a:solidFill>
                <a:srgbClr val="FFFFFF"/>
              </a:solidFill>
              <a:latin typeface="Open Sans"/>
            </a:endParaRPr>
          </a:p>
          <a:p>
            <a:pPr marL="777240" lvl="1" indent="-388620" algn="l">
              <a:lnSpc>
                <a:spcPts val="5040"/>
              </a:lnSpc>
              <a:buFont typeface="Arial"/>
              <a:buChar char="•"/>
            </a:pPr>
            <a:r>
              <a:rPr lang="en-US" sz="3600" spc="259">
                <a:solidFill>
                  <a:srgbClr val="FFFFFF"/>
                </a:solidFill>
                <a:latin typeface="Open Sans"/>
              </a:rPr>
              <a:t>Inzage en afschrift</a:t>
            </a:r>
          </a:p>
          <a:p>
            <a:pPr marL="777240" lvl="1" indent="-388620" algn="l">
              <a:lnSpc>
                <a:spcPts val="5040"/>
              </a:lnSpc>
              <a:buFont typeface="Arial"/>
              <a:buChar char="•"/>
            </a:pPr>
            <a:r>
              <a:rPr lang="en-US" sz="3600" spc="259">
                <a:solidFill>
                  <a:srgbClr val="FFFFFF"/>
                </a:solidFill>
                <a:latin typeface="Open Sans"/>
              </a:rPr>
              <a:t>Correctie</a:t>
            </a:r>
          </a:p>
          <a:p>
            <a:pPr marL="777240" lvl="1" indent="-388620" algn="l">
              <a:lnSpc>
                <a:spcPts val="5040"/>
              </a:lnSpc>
              <a:buFont typeface="Arial"/>
              <a:buChar char="•"/>
            </a:pPr>
            <a:r>
              <a:rPr lang="en-US" sz="3600" spc="259">
                <a:solidFill>
                  <a:srgbClr val="FFFFFF"/>
                </a:solidFill>
                <a:latin typeface="Open Sans"/>
              </a:rPr>
              <a:t>Vernietiging</a:t>
            </a:r>
          </a:p>
        </p:txBody>
      </p:sp>
      <p:pic>
        <p:nvPicPr>
          <p:cNvPr id="9" name="Picture 8" descr="A purple background with white text&#10;&#10;Description automatically generated">
            <a:extLst>
              <a:ext uri="{FF2B5EF4-FFF2-40B4-BE49-F238E27FC236}">
                <a16:creationId xmlns:a16="http://schemas.microsoft.com/office/drawing/2014/main" id="{B2776D02-4EF4-2A49-3E0E-4943CD3C4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415739"/>
            <a:ext cx="13331337"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TRAININGSCASUS 2</a:t>
            </a:r>
          </a:p>
          <a:p>
            <a:pPr algn="l">
              <a:lnSpc>
                <a:spcPts val="8399"/>
              </a:lnSpc>
            </a:pPr>
            <a:r>
              <a:rPr lang="en-US" sz="5999">
                <a:solidFill>
                  <a:srgbClr val="FFFFFF"/>
                </a:solidFill>
                <a:latin typeface="Open Sans Bold"/>
              </a:rPr>
              <a:t>JERSON</a:t>
            </a:r>
          </a:p>
        </p:txBody>
      </p:sp>
      <p:sp>
        <p:nvSpPr>
          <p:cNvPr id="6" name="TextBox 6"/>
          <p:cNvSpPr txBox="1"/>
          <p:nvPr/>
        </p:nvSpPr>
        <p:spPr>
          <a:xfrm>
            <a:off x="1028700" y="3670300"/>
            <a:ext cx="16230600" cy="6616700"/>
          </a:xfrm>
          <a:prstGeom prst="rect">
            <a:avLst/>
          </a:prstGeom>
        </p:spPr>
        <p:txBody>
          <a:bodyPr lIns="0" tIns="0" rIns="0" bIns="0" rtlCol="0" anchor="t">
            <a:spAutoFit/>
          </a:bodyPr>
          <a:lstStyle/>
          <a:p>
            <a:pPr algn="l">
              <a:lnSpc>
                <a:spcPts val="4759"/>
              </a:lnSpc>
            </a:pPr>
            <a:r>
              <a:rPr lang="en-US" sz="3399">
                <a:solidFill>
                  <a:srgbClr val="000000"/>
                </a:solidFill>
                <a:latin typeface="Open Sans"/>
              </a:rPr>
              <a:t>Jerson (8) zit bijna een jaar op de naschoolse opvang. In het begin was hij vrij stil. Hij vertoont nu regelmatig grensoverschrijdend gedrag. Hij heeft snel ruzie met andere kinderen, luistert slecht naar pedagogisch medewerkers, is vaak moe en slaapt soms op de bank. Hij lijkt niet veel leuk te vinden, behalve met Lego spelen wanneer zijn vriendje Tyson er ook is. De pedagogisch medewerkers vinden het contact met de moeder van Jerson, Brenda, moeilijk. De pedagogisch medewerkers ontlopen haar over het algemeen een beetje. Brenda draagt als alleenstaande moeder de zorg voor haar twee kinderen. Ze heeft het erg druk met haar baan als leidinggevende. Ze vertellen haar wel dat het soms niet zo goed gaat op de naschoolse opvang, maar ze wuift dat vaak weg.</a:t>
            </a:r>
          </a:p>
          <a:p>
            <a:pPr algn="l">
              <a:lnSpc>
                <a:spcPts val="5039"/>
              </a:lnSpc>
              <a:spcBef>
                <a:spcPct val="0"/>
              </a:spcBef>
            </a:pPr>
            <a:endParaRPr lang="en-US" sz="3399">
              <a:solidFill>
                <a:srgbClr val="000000"/>
              </a:solidFill>
              <a:latin typeface="Open Sans"/>
            </a:endParaRPr>
          </a:p>
        </p:txBody>
      </p:sp>
      <p:pic>
        <p:nvPicPr>
          <p:cNvPr id="8" name="Picture 7" descr="A close-up of a text&#10;&#10;Description automatically generated">
            <a:extLst>
              <a:ext uri="{FF2B5EF4-FFF2-40B4-BE49-F238E27FC236}">
                <a16:creationId xmlns:a16="http://schemas.microsoft.com/office/drawing/2014/main" id="{724FD048-058E-3E48-D2C1-D122E0870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34005" y="1621249"/>
            <a:ext cx="12679310" cy="1009651"/>
          </a:xfrm>
          <a:prstGeom prst="rect">
            <a:avLst/>
          </a:prstGeom>
        </p:spPr>
        <p:txBody>
          <a:bodyPr lIns="0" tIns="0" rIns="0" bIns="0" rtlCol="0" anchor="t">
            <a:spAutoFit/>
          </a:bodyPr>
          <a:lstStyle/>
          <a:p>
            <a:pPr algn="l">
              <a:lnSpc>
                <a:spcPts val="8399"/>
              </a:lnSpc>
            </a:pPr>
            <a:r>
              <a:rPr lang="en-US" sz="5999">
                <a:solidFill>
                  <a:srgbClr val="A23B6C"/>
                </a:solidFill>
                <a:latin typeface="Open Sans Bold"/>
              </a:rPr>
              <a:t>VIDEO DOCUMENTEREN</a:t>
            </a:r>
          </a:p>
        </p:txBody>
      </p:sp>
      <p:pic>
        <p:nvPicPr>
          <p:cNvPr id="3" name="Picture 3"/>
          <p:cNvPicPr>
            <a:picLocks noChangeAspect="1"/>
          </p:cNvPicPr>
          <p:nvPr>
            <a:videoFile r:link="rId1"/>
          </p:nvPr>
        </p:nvPicPr>
        <p:blipFill>
          <a:blip r:embed="rId3"/>
          <a:stretch>
            <a:fillRect/>
          </a:stretch>
        </p:blipFill>
        <p:spPr>
          <a:xfrm>
            <a:off x="3381760" y="3086101"/>
            <a:ext cx="10972800" cy="6172199"/>
          </a:xfrm>
          <a:prstGeom prst="rect">
            <a:avLst/>
          </a:prstGeom>
        </p:spPr>
      </p:pic>
      <p:pic>
        <p:nvPicPr>
          <p:cNvPr id="5" name="Picture 4" descr="A person sitting at a desk&#10;&#10;Description automatically generated">
            <a:hlinkClick r:id="rId4"/>
            <a:extLst>
              <a:ext uri="{FF2B5EF4-FFF2-40B4-BE49-F238E27FC236}">
                <a16:creationId xmlns:a16="http://schemas.microsoft.com/office/drawing/2014/main" id="{79555F3C-7D9E-83C5-97C3-5D1BA600F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3792412"/>
            <a:chOff x="0" y="0"/>
            <a:chExt cx="4882467" cy="998825"/>
          </a:xfrm>
        </p:grpSpPr>
        <p:sp>
          <p:nvSpPr>
            <p:cNvPr id="3" name="Freeform 3"/>
            <p:cNvSpPr/>
            <p:nvPr/>
          </p:nvSpPr>
          <p:spPr>
            <a:xfrm>
              <a:off x="0" y="0"/>
              <a:ext cx="4882467" cy="998825"/>
            </a:xfrm>
            <a:custGeom>
              <a:avLst/>
              <a:gdLst/>
              <a:ahLst/>
              <a:cxnLst/>
              <a:rect l="l" t="t" r="r" b="b"/>
              <a:pathLst>
                <a:path w="4882467" h="998825">
                  <a:moveTo>
                    <a:pt x="0" y="0"/>
                  </a:moveTo>
                  <a:lnTo>
                    <a:pt x="4882467" y="0"/>
                  </a:lnTo>
                  <a:lnTo>
                    <a:pt x="4882467" y="998825"/>
                  </a:lnTo>
                  <a:lnTo>
                    <a:pt x="0" y="998825"/>
                  </a:lnTo>
                  <a:close/>
                </a:path>
              </a:pathLst>
            </a:custGeom>
            <a:solidFill>
              <a:srgbClr val="A23B6C"/>
            </a:solidFill>
          </p:spPr>
          <p:txBody>
            <a:bodyPr/>
            <a:lstStyle/>
            <a:p>
              <a:endParaRPr lang="en-GB"/>
            </a:p>
          </p:txBody>
        </p:sp>
        <p:sp>
          <p:nvSpPr>
            <p:cNvPr id="4" name="TextBox 4"/>
            <p:cNvSpPr txBox="1"/>
            <p:nvPr/>
          </p:nvSpPr>
          <p:spPr>
            <a:xfrm>
              <a:off x="0" y="-47625"/>
              <a:ext cx="4882467" cy="10464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3978708" cy="2066927"/>
          </a:xfrm>
          <a:prstGeom prst="rect">
            <a:avLst/>
          </a:prstGeom>
        </p:spPr>
        <p:txBody>
          <a:bodyPr lIns="0" tIns="0" rIns="0" bIns="0" rtlCol="0" anchor="t">
            <a:spAutoFit/>
          </a:bodyPr>
          <a:lstStyle/>
          <a:p>
            <a:pPr algn="l">
              <a:lnSpc>
                <a:spcPts val="8399"/>
              </a:lnSpc>
            </a:pPr>
            <a:r>
              <a:rPr lang="en-US" sz="5999" b="1" dirty="0">
                <a:solidFill>
                  <a:srgbClr val="FFFFFF"/>
                </a:solidFill>
                <a:latin typeface="Open Sans Bold"/>
              </a:rPr>
              <a:t>PERSOONLIJK ONTWIKKELINGSPLAN</a:t>
            </a:r>
          </a:p>
          <a:p>
            <a:pPr algn="l">
              <a:lnSpc>
                <a:spcPts val="8399"/>
              </a:lnSpc>
            </a:pPr>
            <a:r>
              <a:rPr lang="en-US" sz="5999" b="1" dirty="0">
                <a:solidFill>
                  <a:srgbClr val="FFFFFF"/>
                </a:solidFill>
                <a:latin typeface="Open Sans Bold"/>
              </a:rPr>
              <a:t>OEFENING 2</a:t>
            </a:r>
          </a:p>
        </p:txBody>
      </p:sp>
      <p:sp>
        <p:nvSpPr>
          <p:cNvPr id="6" name="Freeform 6"/>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37999" b="-40194"/>
            </a:stretch>
          </a:blipFill>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8353" y="4251319"/>
            <a:ext cx="5296555" cy="4581520"/>
          </a:xfrm>
          <a:custGeom>
            <a:avLst/>
            <a:gdLst/>
            <a:ahLst/>
            <a:cxnLst/>
            <a:rect l="l" t="t" r="r" b="b"/>
            <a:pathLst>
              <a:path w="5296555" h="4581520">
                <a:moveTo>
                  <a:pt x="0" y="0"/>
                </a:moveTo>
                <a:lnTo>
                  <a:pt x="5296555" y="0"/>
                </a:lnTo>
                <a:lnTo>
                  <a:pt x="5296555" y="4581520"/>
                </a:lnTo>
                <a:lnTo>
                  <a:pt x="0" y="458152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4802793"/>
            <a:ext cx="18288000" cy="5484207"/>
            <a:chOff x="0" y="0"/>
            <a:chExt cx="4882467" cy="1444400"/>
          </a:xfrm>
        </p:grpSpPr>
        <p:sp>
          <p:nvSpPr>
            <p:cNvPr id="4" name="Freeform 4"/>
            <p:cNvSpPr/>
            <p:nvPr/>
          </p:nvSpPr>
          <p:spPr>
            <a:xfrm>
              <a:off x="0" y="0"/>
              <a:ext cx="4882467" cy="1444400"/>
            </a:xfrm>
            <a:custGeom>
              <a:avLst/>
              <a:gdLst/>
              <a:ahLst/>
              <a:cxnLst/>
              <a:rect l="l" t="t" r="r" b="b"/>
              <a:pathLst>
                <a:path w="4882467" h="1444400">
                  <a:moveTo>
                    <a:pt x="0" y="0"/>
                  </a:moveTo>
                  <a:lnTo>
                    <a:pt x="4882467" y="0"/>
                  </a:lnTo>
                  <a:lnTo>
                    <a:pt x="4882467" y="1444400"/>
                  </a:lnTo>
                  <a:lnTo>
                    <a:pt x="0" y="1444400"/>
                  </a:lnTo>
                  <a:close/>
                </a:path>
              </a:pathLst>
            </a:custGeom>
            <a:solidFill>
              <a:srgbClr val="A23B6C"/>
            </a:solidFill>
          </p:spPr>
          <p:txBody>
            <a:bodyPr/>
            <a:lstStyle/>
            <a:p>
              <a:endParaRPr lang="en-GB"/>
            </a:p>
          </p:txBody>
        </p:sp>
        <p:sp>
          <p:nvSpPr>
            <p:cNvPr id="5" name="TextBox 5"/>
            <p:cNvSpPr txBox="1"/>
            <p:nvPr/>
          </p:nvSpPr>
          <p:spPr>
            <a:xfrm>
              <a:off x="0" y="-47625"/>
              <a:ext cx="4882467" cy="1492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74057" y="1851821"/>
            <a:ext cx="14051386" cy="1002666"/>
          </a:xfrm>
          <a:prstGeom prst="rect">
            <a:avLst/>
          </a:prstGeom>
        </p:spPr>
        <p:txBody>
          <a:bodyPr lIns="0" tIns="0" rIns="0" bIns="0" rtlCol="0" anchor="t">
            <a:spAutoFit/>
          </a:bodyPr>
          <a:lstStyle/>
          <a:p>
            <a:pPr algn="l">
              <a:lnSpc>
                <a:spcPts val="8259"/>
              </a:lnSpc>
            </a:pPr>
            <a:r>
              <a:rPr lang="en-US" sz="5899">
                <a:solidFill>
                  <a:srgbClr val="A23B6C"/>
                </a:solidFill>
                <a:latin typeface="Open Sans Bold"/>
              </a:rPr>
              <a:t>AFRONDING</a:t>
            </a:r>
          </a:p>
        </p:txBody>
      </p:sp>
      <p:sp>
        <p:nvSpPr>
          <p:cNvPr id="7" name="Freeform 7"/>
          <p:cNvSpPr/>
          <p:nvPr/>
        </p:nvSpPr>
        <p:spPr>
          <a:xfrm>
            <a:off x="13024078" y="7619778"/>
            <a:ext cx="4235222" cy="1618697"/>
          </a:xfrm>
          <a:custGeom>
            <a:avLst/>
            <a:gdLst/>
            <a:ahLst/>
            <a:cxnLst/>
            <a:rect l="l" t="t" r="r" b="b"/>
            <a:pathLst>
              <a:path w="4235222" h="1618697">
                <a:moveTo>
                  <a:pt x="0" y="0"/>
                </a:moveTo>
                <a:lnTo>
                  <a:pt x="4235222" y="0"/>
                </a:lnTo>
                <a:lnTo>
                  <a:pt x="4235222" y="1618697"/>
                </a:lnTo>
                <a:lnTo>
                  <a:pt x="0" y="1618697"/>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5648497" y="5309629"/>
            <a:ext cx="4251484" cy="4464049"/>
          </a:xfrm>
          <a:prstGeom prst="rect">
            <a:avLst/>
          </a:prstGeom>
        </p:spPr>
        <p:txBody>
          <a:bodyPr lIns="0" tIns="0" rIns="0" bIns="0" rtlCol="0" anchor="t">
            <a:spAutoFit/>
          </a:bodyPr>
          <a:lstStyle/>
          <a:p>
            <a:pPr algn="l">
              <a:lnSpc>
                <a:spcPts val="36400"/>
              </a:lnSpc>
            </a:pPr>
            <a:r>
              <a:rPr lang="en-US" sz="26000">
                <a:solidFill>
                  <a:srgbClr val="FFFFFF"/>
                </a:solidFill>
                <a:latin typeface="Open Sans Bold"/>
              </a:rPr>
              <a:t>2</a:t>
            </a:r>
          </a:p>
        </p:txBody>
      </p:sp>
      <p:sp>
        <p:nvSpPr>
          <p:cNvPr id="9" name="TextBox 9"/>
          <p:cNvSpPr txBox="1"/>
          <p:nvPr/>
        </p:nvSpPr>
        <p:spPr>
          <a:xfrm>
            <a:off x="1028700" y="7870051"/>
            <a:ext cx="4251484" cy="1368424"/>
          </a:xfrm>
          <a:prstGeom prst="rect">
            <a:avLst/>
          </a:prstGeom>
        </p:spPr>
        <p:txBody>
          <a:bodyPr lIns="0" tIns="0" rIns="0" bIns="0" rtlCol="0" anchor="t">
            <a:spAutoFit/>
          </a:bodyPr>
          <a:lstStyle/>
          <a:p>
            <a:pPr algn="l">
              <a:lnSpc>
                <a:spcPts val="11200"/>
              </a:lnSpc>
            </a:pPr>
            <a:r>
              <a:rPr lang="en-US" sz="8000">
                <a:solidFill>
                  <a:srgbClr val="FFFFFF"/>
                </a:solidFill>
                <a:latin typeface="Open Sans Bold"/>
              </a:rPr>
              <a:t>Dagdeel</a:t>
            </a:r>
          </a:p>
        </p:txBody>
      </p:sp>
      <p:sp>
        <p:nvSpPr>
          <p:cNvPr id="10" name="Freeform 10"/>
          <p:cNvSpPr/>
          <p:nvPr/>
        </p:nvSpPr>
        <p:spPr>
          <a:xfrm>
            <a:off x="12808491" y="0"/>
            <a:ext cx="4979760" cy="4307493"/>
          </a:xfrm>
          <a:custGeom>
            <a:avLst/>
            <a:gdLst/>
            <a:ahLst/>
            <a:cxnLst/>
            <a:rect l="l" t="t" r="r" b="b"/>
            <a:pathLst>
              <a:path w="4979760" h="4307493">
                <a:moveTo>
                  <a:pt x="0" y="0"/>
                </a:moveTo>
                <a:lnTo>
                  <a:pt x="4979761" y="0"/>
                </a:lnTo>
                <a:lnTo>
                  <a:pt x="4979761" y="4307493"/>
                </a:lnTo>
                <a:lnTo>
                  <a:pt x="0" y="4307493"/>
                </a:lnTo>
                <a:lnTo>
                  <a:pt x="0" y="0"/>
                </a:lnTo>
                <a:close/>
              </a:path>
            </a:pathLst>
          </a:custGeom>
          <a:blipFill>
            <a:blip r:embed="rId2"/>
            <a:stretch>
              <a:fillRect/>
            </a:stretch>
          </a:blipFill>
        </p:spPr>
        <p:txBody>
          <a:bodyPr/>
          <a:lstStyle/>
          <a:p>
            <a:endParaRPr lang="en-GB"/>
          </a:p>
        </p:txBody>
      </p:sp>
      <p:pic>
        <p:nvPicPr>
          <p:cNvPr id="12" name="Picture 11" descr="A close-up of a card&#10;&#10;Description automatically generated">
            <a:extLst>
              <a:ext uri="{FF2B5EF4-FFF2-40B4-BE49-F238E27FC236}">
                <a16:creationId xmlns:a16="http://schemas.microsoft.com/office/drawing/2014/main" id="{8CA8530B-0D61-839C-8834-18FFDE85C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player&#10;&#10;Description automatically generated">
            <a:extLst>
              <a:ext uri="{FF2B5EF4-FFF2-40B4-BE49-F238E27FC236}">
                <a16:creationId xmlns:a16="http://schemas.microsoft.com/office/drawing/2014/main" id="{5E014550-417E-167D-CB15-69C949BA0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7" name="TextBox 6">
            <a:extLst>
              <a:ext uri="{FF2B5EF4-FFF2-40B4-BE49-F238E27FC236}">
                <a16:creationId xmlns:a16="http://schemas.microsoft.com/office/drawing/2014/main" id="{B38BD0ED-29EB-BF0D-B030-7862ADFBE15F}"/>
              </a:ext>
            </a:extLst>
          </p:cNvPr>
          <p:cNvSpPr txBox="1"/>
          <p:nvPr/>
        </p:nvSpPr>
        <p:spPr>
          <a:xfrm>
            <a:off x="13639800" y="8191500"/>
            <a:ext cx="4419600" cy="646331"/>
          </a:xfrm>
          <a:prstGeom prst="rect">
            <a:avLst/>
          </a:prstGeom>
          <a:noFill/>
        </p:spPr>
        <p:txBody>
          <a:bodyPr wrap="square" rtlCol="0">
            <a:spAutoFit/>
          </a:bodyPr>
          <a:lstStyle/>
          <a:p>
            <a:r>
              <a:rPr lang="en-GB" dirty="0"/>
              <a:t>https://</a:t>
            </a:r>
            <a:r>
              <a:rPr lang="en-GB" dirty="0">
                <a:hlinkClick r:id="rId3"/>
              </a:rPr>
              <a:t>toolkit</a:t>
            </a:r>
            <a:r>
              <a:rPr lang="en-GB" dirty="0"/>
              <a:t>.kodigodiprotekshon.com/nl/a001_kindermishandeling_op_straat.html</a:t>
            </a:r>
          </a:p>
        </p:txBody>
      </p:sp>
    </p:spTree>
    <p:extLst>
      <p:ext uri="{BB962C8B-B14F-4D97-AF65-F5344CB8AC3E}">
        <p14:creationId xmlns:p14="http://schemas.microsoft.com/office/powerpoint/2010/main" val="2658441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rectangular box with white text&#10;&#10;Description automatically generated">
            <a:extLst>
              <a:ext uri="{FF2B5EF4-FFF2-40B4-BE49-F238E27FC236}">
                <a16:creationId xmlns:a16="http://schemas.microsoft.com/office/drawing/2014/main" id="{3AA8FBAF-6CD5-F0AB-641C-9868A3920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pic>
        <p:nvPicPr>
          <p:cNvPr id="4" name="Picture 3" descr="A purple rectangular box with white text&#10;&#10;Description automatically generated">
            <a:extLst>
              <a:ext uri="{FF2B5EF4-FFF2-40B4-BE49-F238E27FC236}">
                <a16:creationId xmlns:a16="http://schemas.microsoft.com/office/drawing/2014/main" id="{8F420830-3821-6F97-6197-3C87E3377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70484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background with white text&#10;&#10;Description automatically generated">
            <a:extLst>
              <a:ext uri="{FF2B5EF4-FFF2-40B4-BE49-F238E27FC236}">
                <a16:creationId xmlns:a16="http://schemas.microsoft.com/office/drawing/2014/main" id="{EC2120AD-43D6-6D25-15E6-9FA6B99F1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pic>
        <p:nvPicPr>
          <p:cNvPr id="4" name="Picture 3" descr="A close-up of a letter&#10;&#10;Description automatically generated">
            <a:extLst>
              <a:ext uri="{FF2B5EF4-FFF2-40B4-BE49-F238E27FC236}">
                <a16:creationId xmlns:a16="http://schemas.microsoft.com/office/drawing/2014/main" id="{5A37B583-AB31-A297-9548-08E625021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0295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3" name="Freeform 3"/>
          <p:cNvSpPr/>
          <p:nvPr/>
        </p:nvSpPr>
        <p:spPr>
          <a:xfrm>
            <a:off x="0" y="1028700"/>
            <a:ext cx="10719387" cy="8229600"/>
          </a:xfrm>
          <a:custGeom>
            <a:avLst/>
            <a:gdLst/>
            <a:ahLst/>
            <a:cxnLst/>
            <a:rect l="l" t="t" r="r" b="b"/>
            <a:pathLst>
              <a:path w="10719387" h="8229600">
                <a:moveTo>
                  <a:pt x="0" y="0"/>
                </a:moveTo>
                <a:lnTo>
                  <a:pt x="10719387" y="0"/>
                </a:lnTo>
                <a:lnTo>
                  <a:pt x="10719387" y="8229600"/>
                </a:lnTo>
                <a:lnTo>
                  <a:pt x="0" y="822960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0719387" y="4350385"/>
            <a:ext cx="6660977" cy="1500505"/>
          </a:xfrm>
          <a:prstGeom prst="rect">
            <a:avLst/>
          </a:prstGeom>
        </p:spPr>
        <p:txBody>
          <a:bodyPr lIns="0" tIns="0" rIns="0" bIns="0" rtlCol="0" anchor="t">
            <a:spAutoFit/>
          </a:bodyPr>
          <a:lstStyle/>
          <a:p>
            <a:pPr algn="l">
              <a:lnSpc>
                <a:spcPts val="6019"/>
              </a:lnSpc>
            </a:pPr>
            <a:r>
              <a:rPr lang="en-US" sz="4299">
                <a:solidFill>
                  <a:srgbClr val="A23B6C"/>
                </a:solidFill>
                <a:latin typeface="Open Sans Bold"/>
              </a:rPr>
              <a:t>VORMEN EN SOORTEN KINDERMISHANDELING</a:t>
            </a:r>
          </a:p>
        </p:txBody>
      </p:sp>
      <p:pic>
        <p:nvPicPr>
          <p:cNvPr id="6" name="Picture 5" descr="A close-up of several images&#10;&#10;Description automatically generated">
            <a:extLst>
              <a:ext uri="{FF2B5EF4-FFF2-40B4-BE49-F238E27FC236}">
                <a16:creationId xmlns:a16="http://schemas.microsoft.com/office/drawing/2014/main" id="{58504923-F43F-AC60-BC9C-00B63B665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FEITEN</a:t>
            </a:r>
          </a:p>
        </p:txBody>
      </p:sp>
      <p:sp>
        <p:nvSpPr>
          <p:cNvPr id="7" name="TextBox 7"/>
          <p:cNvSpPr txBox="1"/>
          <p:nvPr/>
        </p:nvSpPr>
        <p:spPr>
          <a:xfrm>
            <a:off x="1028700" y="3762593"/>
            <a:ext cx="13536095" cy="4203700"/>
          </a:xfrm>
          <a:prstGeom prst="rect">
            <a:avLst/>
          </a:prstGeom>
        </p:spPr>
        <p:txBody>
          <a:bodyPr lIns="0" tIns="0" rIns="0" bIns="0" rtlCol="0" anchor="t">
            <a:spAutoFit/>
          </a:bodyPr>
          <a:lstStyle/>
          <a:p>
            <a:pPr marL="863598" lvl="1" indent="-431799" algn="l">
              <a:lnSpc>
                <a:spcPts val="5599"/>
              </a:lnSpc>
              <a:buFont typeface="Arial"/>
              <a:buChar char="•"/>
            </a:pPr>
            <a:r>
              <a:rPr lang="en-US" sz="3999" spc="287">
                <a:solidFill>
                  <a:srgbClr val="FFFFFF"/>
                </a:solidFill>
                <a:latin typeface="Open Sans"/>
              </a:rPr>
              <a:t>In alle lagen van de bevolking: ongeacht leeftijd, cultuur of opleiding</a:t>
            </a:r>
          </a:p>
          <a:p>
            <a:pPr marL="863598" lvl="1" indent="-431799" algn="l">
              <a:lnSpc>
                <a:spcPts val="5599"/>
              </a:lnSpc>
              <a:buFont typeface="Arial"/>
              <a:buChar char="•"/>
            </a:pPr>
            <a:r>
              <a:rPr lang="en-US" sz="3999" spc="287">
                <a:solidFill>
                  <a:srgbClr val="FFFFFF"/>
                </a:solidFill>
                <a:latin typeface="Open Sans"/>
              </a:rPr>
              <a:t>Gedrag is vaak aangeleerd, overgenomen uit eigen familierelatie</a:t>
            </a:r>
          </a:p>
          <a:p>
            <a:pPr marL="863598" lvl="1" indent="-431799" algn="l">
              <a:lnSpc>
                <a:spcPts val="5599"/>
              </a:lnSpc>
              <a:buFont typeface="Arial"/>
              <a:buChar char="•"/>
            </a:pPr>
            <a:r>
              <a:rPr lang="en-US" sz="3999" spc="287">
                <a:solidFill>
                  <a:srgbClr val="FFFFFF"/>
                </a:solidFill>
                <a:latin typeface="Open Sans"/>
              </a:rPr>
              <a:t>Zowel mannen als vrouwen zijn slachtoffer</a:t>
            </a:r>
          </a:p>
          <a:p>
            <a:pPr marL="863598" lvl="1" indent="-431799" algn="l">
              <a:lnSpc>
                <a:spcPts val="5599"/>
              </a:lnSpc>
              <a:buFont typeface="Arial"/>
              <a:buChar char="•"/>
            </a:pPr>
            <a:r>
              <a:rPr lang="en-US" sz="3999" spc="287">
                <a:solidFill>
                  <a:srgbClr val="FFFFFF"/>
                </a:solidFill>
                <a:latin typeface="Open Sans"/>
              </a:rPr>
              <a:t>Mishandeling heeft grote gevolgen</a:t>
            </a:r>
          </a:p>
        </p:txBody>
      </p:sp>
      <p:pic>
        <p:nvPicPr>
          <p:cNvPr id="9" name="Picture 8" descr="A close-up of a document&#10;&#10;Description automatically generated">
            <a:extLst>
              <a:ext uri="{FF2B5EF4-FFF2-40B4-BE49-F238E27FC236}">
                <a16:creationId xmlns:a16="http://schemas.microsoft.com/office/drawing/2014/main" id="{2AAFD4C3-8691-9FA8-8CD1-A5286F9B8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background with white text&#10;&#10;Description automatically generated">
            <a:extLst>
              <a:ext uri="{FF2B5EF4-FFF2-40B4-BE49-F238E27FC236}">
                <a16:creationId xmlns:a16="http://schemas.microsoft.com/office/drawing/2014/main" id="{8F4561FA-1BAF-1C2F-D8FA-92A9FBB61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970908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549</Words>
  <Application>Microsoft Office PowerPoint</Application>
  <PresentationFormat>Custom</PresentationFormat>
  <Paragraphs>91</Paragraphs>
  <Slides>35</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Open Sans</vt:lpstr>
      <vt:lpstr>Open Sans Italics</vt:lpstr>
      <vt:lpstr>Arial</vt:lpstr>
      <vt:lpstr>Calibri</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NL_Dagdeel 2 - Training Supervisor di Kódigo</dc:title>
  <dc:creator>Elly Hellings</dc:creator>
  <cp:lastModifiedBy>Elly Hellings</cp:lastModifiedBy>
  <cp:revision>6</cp:revision>
  <dcterms:created xsi:type="dcterms:W3CDTF">2006-08-16T00:00:00Z</dcterms:created>
  <dcterms:modified xsi:type="dcterms:W3CDTF">2024-10-25T15:15:13Z</dcterms:modified>
  <dc:identifier>DAGF_3bySCk</dc:identifier>
</cp:coreProperties>
</file>