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87" r:id="rId5"/>
    <p:sldId id="288" r:id="rId6"/>
    <p:sldId id="289" r:id="rId7"/>
    <p:sldId id="259" r:id="rId8"/>
    <p:sldId id="290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80" r:id="rId29"/>
    <p:sldId id="279" r:id="rId30"/>
    <p:sldId id="281" r:id="rId31"/>
    <p:sldId id="282" r:id="rId32"/>
    <p:sldId id="283" r:id="rId33"/>
    <p:sldId id="284" r:id="rId34"/>
    <p:sldId id="285" r:id="rId35"/>
    <p:sldId id="286" r:id="rId36"/>
  </p:sldIdLst>
  <p:sldSz cx="18288000" cy="10287000"/>
  <p:notesSz cx="6858000" cy="9144000"/>
  <p:embeddedFontLst>
    <p:embeddedFont>
      <p:font typeface="Open Sans" panose="020B0606030504020204" pitchFamily="34" charset="0"/>
      <p:regular r:id="rId37"/>
      <p:bold r:id="rId38"/>
      <p:italic r:id="rId39"/>
      <p:boldItalic r:id="rId40"/>
    </p:embeddedFont>
    <p:embeddedFont>
      <p:font typeface="Open Sans Bold"/>
      <p:regular r:id="rId41"/>
    </p:embeddedFont>
    <p:embeddedFont>
      <p:font typeface="Open Sans Italics"/>
      <p:regular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5E965CD-7C97-A213-2F7E-ECE4F1C2582A}" name="Elly Hellings" initials="EH" userId="166fbd4b54cfcae0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25" d="100"/>
          <a:sy n="25" d="100"/>
        </p:scale>
        <p:origin x="52" y="4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hyperlink" Target="https://vimeo.com/789693848/d6c0c67381?share=copy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2GbYHQshq2w&amp;t=4s" TargetMode="External"/><Relationship Id="rId5" Type="http://schemas.openxmlformats.org/officeDocument/2006/relationships/image" Target="../media/image34.jpg"/><Relationship Id="rId4" Type="http://schemas.openxmlformats.org/officeDocument/2006/relationships/hyperlink" Target="https://www.youtube.com/watch?v=2GbYHQshq2w&amp;t=4s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7M0MW6ON484" TargetMode="External"/><Relationship Id="rId5" Type="http://schemas.openxmlformats.org/officeDocument/2006/relationships/image" Target="../media/image45.jpg"/><Relationship Id="rId4" Type="http://schemas.openxmlformats.org/officeDocument/2006/relationships/hyperlink" Target="https://www.youtube.com/watch?v=7M0MW6ON484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cDA3_5982h8&amp;t=10s" TargetMode="External"/><Relationship Id="rId5" Type="http://schemas.openxmlformats.org/officeDocument/2006/relationships/image" Target="../media/image48.jpg"/><Relationship Id="rId4" Type="http://schemas.openxmlformats.org/officeDocument/2006/relationships/hyperlink" Target="https://www.youtube.com/watch?v=cDA3_5982h8&amp;t=10s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9I8cnUyHjkE" TargetMode="External"/><Relationship Id="rId5" Type="http://schemas.openxmlformats.org/officeDocument/2006/relationships/image" Target="../media/image55.jpg"/><Relationship Id="rId4" Type="http://schemas.openxmlformats.org/officeDocument/2006/relationships/hyperlink" Target="https://www.youtube.com/watch?v=9I8cnUyHjkE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hyperlink" Target="https://toolkit.kodigodiprotekshon.com/nl/a001_kindermishandeling_op_straat.html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808491" y="0"/>
            <a:ext cx="4979760" cy="4307493"/>
          </a:xfrm>
          <a:custGeom>
            <a:avLst/>
            <a:gdLst/>
            <a:ahLst/>
            <a:cxnLst/>
            <a:rect l="l" t="t" r="r" b="b"/>
            <a:pathLst>
              <a:path w="4979760" h="4307493">
                <a:moveTo>
                  <a:pt x="0" y="0"/>
                </a:moveTo>
                <a:lnTo>
                  <a:pt x="4979761" y="0"/>
                </a:lnTo>
                <a:lnTo>
                  <a:pt x="4979761" y="4307493"/>
                </a:lnTo>
                <a:lnTo>
                  <a:pt x="0" y="43074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0" y="4802793"/>
            <a:ext cx="18288000" cy="5484207"/>
            <a:chOff x="0" y="0"/>
            <a:chExt cx="4816593" cy="1444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1444400"/>
            </a:xfrm>
            <a:custGeom>
              <a:avLst/>
              <a:gdLst/>
              <a:ahLst/>
              <a:cxnLst/>
              <a:rect l="l" t="t" r="r" b="b"/>
              <a:pathLst>
                <a:path w="4816592" h="1444400">
                  <a:moveTo>
                    <a:pt x="0" y="0"/>
                  </a:moveTo>
                  <a:lnTo>
                    <a:pt x="4816592" y="0"/>
                  </a:lnTo>
                  <a:lnTo>
                    <a:pt x="4816592" y="1444400"/>
                  </a:lnTo>
                  <a:lnTo>
                    <a:pt x="0" y="1444400"/>
                  </a:lnTo>
                  <a:close/>
                </a:path>
              </a:pathLst>
            </a:custGeom>
            <a:solidFill>
              <a:srgbClr val="A23B6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1492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3024078" y="7619778"/>
            <a:ext cx="4235222" cy="1618697"/>
          </a:xfrm>
          <a:custGeom>
            <a:avLst/>
            <a:gdLst/>
            <a:ahLst/>
            <a:cxnLst/>
            <a:rect l="l" t="t" r="r" b="b"/>
            <a:pathLst>
              <a:path w="4235222" h="1618697">
                <a:moveTo>
                  <a:pt x="0" y="0"/>
                </a:moveTo>
                <a:lnTo>
                  <a:pt x="4235222" y="0"/>
                </a:lnTo>
                <a:lnTo>
                  <a:pt x="4235222" y="1618697"/>
                </a:lnTo>
                <a:lnTo>
                  <a:pt x="0" y="16186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028700" y="3063130"/>
            <a:ext cx="8502969" cy="8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719"/>
              </a:lnSpc>
            </a:pPr>
            <a:r>
              <a:rPr lang="en-US" sz="4800">
                <a:solidFill>
                  <a:srgbClr val="A23B6C"/>
                </a:solidFill>
                <a:latin typeface="Open Sans"/>
              </a:rPr>
              <a:t>Supervisor di Kódigo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1004632"/>
            <a:ext cx="9996178" cy="1948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5959"/>
              </a:lnSpc>
            </a:pPr>
            <a:r>
              <a:rPr lang="en-US" sz="11399">
                <a:solidFill>
                  <a:srgbClr val="A23B6C"/>
                </a:solidFill>
                <a:latin typeface="Open Sans Bold"/>
              </a:rPr>
              <a:t>Training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024078" y="6541771"/>
            <a:ext cx="4849642" cy="629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180"/>
              </a:lnSpc>
            </a:pPr>
            <a:r>
              <a:rPr lang="en-US" sz="3700">
                <a:solidFill>
                  <a:srgbClr val="FFFFFF"/>
                </a:solidFill>
                <a:latin typeface="Open Sans"/>
              </a:rPr>
              <a:t>Un training di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709688" y="5293685"/>
            <a:ext cx="3757912" cy="43617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400"/>
              </a:lnSpc>
            </a:pPr>
            <a:r>
              <a:rPr lang="en-US" sz="26000" dirty="0">
                <a:solidFill>
                  <a:srgbClr val="FFFFFF"/>
                </a:solidFill>
                <a:latin typeface="Open Sans Bold"/>
              </a:rPr>
              <a:t>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28700" y="7870051"/>
            <a:ext cx="4251484" cy="136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latin typeface="Open Sans Bold"/>
              </a:rPr>
              <a:t>Parti</a:t>
            </a:r>
          </a:p>
        </p:txBody>
      </p:sp>
      <p:pic>
        <p:nvPicPr>
          <p:cNvPr id="13" name="Picture 12" descr="A close-up of a card&#10;&#10;Description automatically generated">
            <a:extLst>
              <a:ext uri="{FF2B5EF4-FFF2-40B4-BE49-F238E27FC236}">
                <a16:creationId xmlns:a16="http://schemas.microsoft.com/office/drawing/2014/main" id="{C4969BFA-82BD-968F-0AC9-E871C98241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67640" y="1497564"/>
            <a:ext cx="14552720" cy="7975992"/>
          </a:xfrm>
          <a:custGeom>
            <a:avLst/>
            <a:gdLst/>
            <a:ahLst/>
            <a:cxnLst/>
            <a:rect l="l" t="t" r="r" b="b"/>
            <a:pathLst>
              <a:path w="14552720" h="7975992">
                <a:moveTo>
                  <a:pt x="0" y="0"/>
                </a:moveTo>
                <a:lnTo>
                  <a:pt x="14552720" y="0"/>
                </a:lnTo>
                <a:lnTo>
                  <a:pt x="14552720" y="7975992"/>
                </a:lnTo>
                <a:lnTo>
                  <a:pt x="0" y="79759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577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867640" y="616585"/>
            <a:ext cx="6660977" cy="738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9"/>
              </a:lnSpc>
            </a:pPr>
            <a:r>
              <a:rPr lang="en-US" sz="4299" dirty="0">
                <a:solidFill>
                  <a:srgbClr val="A23B6C"/>
                </a:solidFill>
                <a:latin typeface="Open Sans Bold"/>
              </a:rPr>
              <a:t>SIFRANAN</a:t>
            </a:r>
          </a:p>
        </p:txBody>
      </p:sp>
      <p:pic>
        <p:nvPicPr>
          <p:cNvPr id="5" name="Picture 4" descr="A graph showing the number of people in the same direction&#10;&#10;Description automatically generated with medium confidence">
            <a:extLst>
              <a:ext uri="{FF2B5EF4-FFF2-40B4-BE49-F238E27FC236}">
                <a16:creationId xmlns:a16="http://schemas.microsoft.com/office/drawing/2014/main" id="{F63BDB51-EE33-7A6D-2CE7-525D9CD9EF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8" b="-20004"/>
          <a:stretch/>
        </p:blipFill>
        <p:spPr>
          <a:xfrm>
            <a:off x="-21771" y="1714500"/>
            <a:ext cx="18288000" cy="10241280"/>
          </a:xfrm>
          <a:prstGeom prst="rect">
            <a:avLst/>
          </a:prstGeom>
        </p:spPr>
      </p:pic>
      <p:pic>
        <p:nvPicPr>
          <p:cNvPr id="6" name="Picture 5" descr="A graph of two people&#10;&#10;Description automatically generated">
            <a:extLst>
              <a:ext uri="{FF2B5EF4-FFF2-40B4-BE49-F238E27FC236}">
                <a16:creationId xmlns:a16="http://schemas.microsoft.com/office/drawing/2014/main" id="{1C5034C3-C46B-9542-F2C1-3ADF0032D7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867640" y="616585"/>
            <a:ext cx="6660977" cy="738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9"/>
              </a:lnSpc>
            </a:pPr>
            <a:r>
              <a:rPr lang="en-US" sz="4299" dirty="0">
                <a:solidFill>
                  <a:srgbClr val="A23B6C"/>
                </a:solidFill>
                <a:latin typeface="Open Sans Bold"/>
              </a:rPr>
              <a:t>SIFRANAN</a:t>
            </a:r>
          </a:p>
        </p:txBody>
      </p:sp>
      <p:pic>
        <p:nvPicPr>
          <p:cNvPr id="8" name="Picture 7" descr="A close-up of a graph&#10;&#10;Description automatically generated">
            <a:extLst>
              <a:ext uri="{FF2B5EF4-FFF2-40B4-BE49-F238E27FC236}">
                <a16:creationId xmlns:a16="http://schemas.microsoft.com/office/drawing/2014/main" id="{B4B23DDD-6F66-7E43-A8D9-CCE54C9C67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5" b="-13335"/>
          <a:stretch/>
        </p:blipFill>
        <p:spPr>
          <a:xfrm>
            <a:off x="0" y="1371600"/>
            <a:ext cx="18288000" cy="10287000"/>
          </a:xfrm>
          <a:prstGeom prst="rect">
            <a:avLst/>
          </a:prstGeom>
        </p:spPr>
      </p:pic>
      <p:pic>
        <p:nvPicPr>
          <p:cNvPr id="4" name="Picture 3" descr="A white background with red circles and text&#10;&#10;Description automatically generated">
            <a:extLst>
              <a:ext uri="{FF2B5EF4-FFF2-40B4-BE49-F238E27FC236}">
                <a16:creationId xmlns:a16="http://schemas.microsoft.com/office/drawing/2014/main" id="{97157EAF-8A11-7C69-97A8-7EC135027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867640" y="616585"/>
            <a:ext cx="6660977" cy="738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19"/>
              </a:lnSpc>
            </a:pPr>
            <a:r>
              <a:rPr lang="en-US" sz="4299">
                <a:solidFill>
                  <a:srgbClr val="A23B6C"/>
                </a:solidFill>
                <a:latin typeface="Open Sans Bold"/>
              </a:rPr>
              <a:t>SIFRANAN</a:t>
            </a:r>
          </a:p>
        </p:txBody>
      </p:sp>
      <p:pic>
        <p:nvPicPr>
          <p:cNvPr id="5" name="Picture 4" descr="A graph of violence and violence&#10;&#10;Description automatically generated with medium confidence">
            <a:extLst>
              <a:ext uri="{FF2B5EF4-FFF2-40B4-BE49-F238E27FC236}">
                <a16:creationId xmlns:a16="http://schemas.microsoft.com/office/drawing/2014/main" id="{718C91AF-634B-5275-ED8D-D21DB1143C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7" b="-11557"/>
          <a:stretch/>
        </p:blipFill>
        <p:spPr>
          <a:xfrm>
            <a:off x="0" y="1188720"/>
            <a:ext cx="18288000" cy="10287000"/>
          </a:xfrm>
          <a:prstGeom prst="rect">
            <a:avLst/>
          </a:prstGeom>
        </p:spPr>
      </p:pic>
      <p:pic>
        <p:nvPicPr>
          <p:cNvPr id="4" name="Picture 3" descr="A graph of a person and person&#10;&#10;Description automatically generated with medium confidence">
            <a:extLst>
              <a:ext uri="{FF2B5EF4-FFF2-40B4-BE49-F238E27FC236}">
                <a16:creationId xmlns:a16="http://schemas.microsoft.com/office/drawing/2014/main" id="{30A83B65-1F28-B9D5-DCA1-F2CCDEB912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63682" y="0"/>
            <a:ext cx="2424318" cy="10287000"/>
          </a:xfrm>
          <a:custGeom>
            <a:avLst/>
            <a:gdLst/>
            <a:ahLst/>
            <a:cxnLst/>
            <a:rect l="l" t="t" r="r" b="b"/>
            <a:pathLst>
              <a:path w="2424318" h="10287000">
                <a:moveTo>
                  <a:pt x="0" y="0"/>
                </a:moveTo>
                <a:lnTo>
                  <a:pt x="2424318" y="0"/>
                </a:lnTo>
                <a:lnTo>
                  <a:pt x="242431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8252" r="-4105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-250119" y="0"/>
            <a:ext cx="16113801" cy="10287000"/>
            <a:chOff x="0" y="0"/>
            <a:chExt cx="4243964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43964" cy="2709333"/>
            </a:xfrm>
            <a:custGeom>
              <a:avLst/>
              <a:gdLst/>
              <a:ahLst/>
              <a:cxnLst/>
              <a:rect l="l" t="t" r="r" b="b"/>
              <a:pathLst>
                <a:path w="4243964" h="2709333">
                  <a:moveTo>
                    <a:pt x="0" y="0"/>
                  </a:moveTo>
                  <a:lnTo>
                    <a:pt x="4243964" y="0"/>
                  </a:lnTo>
                  <a:lnTo>
                    <a:pt x="424396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3B6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24396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933450"/>
            <a:ext cx="18206357" cy="887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79"/>
              </a:lnSpc>
            </a:pPr>
            <a:r>
              <a:rPr lang="en-US" sz="5199" spc="374">
                <a:solidFill>
                  <a:srgbClr val="FFFFFF"/>
                </a:solidFill>
                <a:latin typeface="Open Sans Bold"/>
              </a:rPr>
              <a:t>KOUSANAN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762593"/>
            <a:ext cx="13536095" cy="5698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8" lvl="1" indent="-431799" algn="l">
              <a:lnSpc>
                <a:spcPts val="5599"/>
              </a:lnSpc>
              <a:buFont typeface="Arial"/>
              <a:buChar char="•"/>
            </a:pP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Pasado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di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mayornan</a:t>
            </a:r>
            <a:endParaRPr lang="en-US" sz="3999" spc="287" dirty="0">
              <a:solidFill>
                <a:srgbClr val="FFFFFF"/>
              </a:solidFill>
              <a:latin typeface="Open Sans"/>
            </a:endParaRPr>
          </a:p>
          <a:p>
            <a:pPr marL="863598" lvl="1" indent="-431799" algn="l">
              <a:lnSpc>
                <a:spcPts val="5599"/>
              </a:lnSpc>
              <a:buFont typeface="Arial"/>
              <a:buChar char="•"/>
            </a:pP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Karakterístikanan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di e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mucha</a:t>
            </a:r>
            <a:endParaRPr lang="en-US" sz="3999" spc="287" dirty="0">
              <a:solidFill>
                <a:srgbClr val="FFFFFF"/>
              </a:solidFill>
              <a:latin typeface="Open Sans"/>
            </a:endParaRPr>
          </a:p>
          <a:p>
            <a:pPr marL="863598" lvl="1" indent="-431799" algn="l">
              <a:lnSpc>
                <a:spcPts val="5599"/>
              </a:lnSpc>
              <a:buFont typeface="Arial"/>
              <a:buChar char="•"/>
            </a:pP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Faktornan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di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ambiente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sosial</a:t>
            </a:r>
            <a:endParaRPr lang="en-US" sz="3999" spc="287" dirty="0">
              <a:solidFill>
                <a:srgbClr val="FFFFFF"/>
              </a:solidFill>
              <a:latin typeface="Open Sans"/>
            </a:endParaRPr>
          </a:p>
          <a:p>
            <a:pPr marL="863598" lvl="1" indent="-431799" algn="l">
              <a:lnSpc>
                <a:spcPts val="5599"/>
              </a:lnSpc>
              <a:buFont typeface="Arial"/>
              <a:buChar char="•"/>
            </a:pP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Suseso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spesífiko</a:t>
            </a:r>
            <a:endParaRPr lang="en-US" sz="3999" spc="287" dirty="0">
              <a:solidFill>
                <a:srgbClr val="FFFFFF"/>
              </a:solidFill>
              <a:latin typeface="Open Sans"/>
            </a:endParaRPr>
          </a:p>
          <a:p>
            <a:pPr marL="863598" lvl="1" indent="-431799" algn="l">
              <a:lnSpc>
                <a:spcPts val="5599"/>
              </a:lnSpc>
              <a:buFont typeface="Arial"/>
              <a:buChar char="•"/>
            </a:pP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Un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kombinashon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di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kousa</a:t>
            </a:r>
            <a:endParaRPr lang="en-US" sz="3999" spc="287" dirty="0">
              <a:solidFill>
                <a:srgbClr val="FFFFFF"/>
              </a:solidFill>
              <a:latin typeface="Open Sans"/>
            </a:endParaRPr>
          </a:p>
          <a:p>
            <a:pPr algn="l">
              <a:lnSpc>
                <a:spcPts val="5599"/>
              </a:lnSpc>
            </a:pPr>
            <a:endParaRPr lang="en-US" sz="3999" spc="287" dirty="0">
              <a:solidFill>
                <a:srgbClr val="FFFFFF"/>
              </a:solidFill>
              <a:latin typeface="Open Sans"/>
            </a:endParaRPr>
          </a:p>
          <a:p>
            <a:pPr algn="l">
              <a:lnSpc>
                <a:spcPts val="5599"/>
              </a:lnSpc>
            </a:pPr>
            <a:endParaRPr lang="en-US" sz="3999" spc="287" dirty="0">
              <a:solidFill>
                <a:srgbClr val="FFFFFF"/>
              </a:solidFill>
              <a:latin typeface="Open Sans"/>
            </a:endParaRPr>
          </a:p>
          <a:p>
            <a:pPr>
              <a:lnSpc>
                <a:spcPts val="5599"/>
              </a:lnSpc>
            </a:pPr>
            <a:r>
              <a:rPr lang="en-US" sz="3999" spc="287" dirty="0">
                <a:solidFill>
                  <a:srgbClr val="FFFFFF"/>
                </a:solidFill>
                <a:latin typeface="Open Sans Bold"/>
              </a:rPr>
              <a:t>E </a:t>
            </a:r>
            <a:r>
              <a:rPr lang="en-US" sz="3999" spc="287" dirty="0" err="1">
                <a:solidFill>
                  <a:srgbClr val="FFFFFF"/>
                </a:solidFill>
                <a:latin typeface="Open Sans Bold"/>
              </a:rPr>
              <a:t>karga</a:t>
            </a:r>
            <a:r>
              <a:rPr lang="en-US" sz="3999" spc="287" dirty="0">
                <a:solidFill>
                  <a:srgbClr val="FFFFFF"/>
                </a:solidFill>
                <a:latin typeface="Open Sans Bold"/>
              </a:rPr>
              <a:t> ta mas </a:t>
            </a:r>
            <a:r>
              <a:rPr lang="en-US" sz="3999" spc="287" dirty="0" err="1">
                <a:solidFill>
                  <a:srgbClr val="FFFFFF"/>
                </a:solidFill>
                <a:latin typeface="Open Sans Bold"/>
              </a:rPr>
              <a:t>pisá</a:t>
            </a:r>
            <a:r>
              <a:rPr lang="en-US" sz="3999" spc="287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 Bold"/>
              </a:rPr>
              <a:t>ku</a:t>
            </a:r>
            <a:r>
              <a:rPr lang="en-US" sz="3999" spc="287" dirty="0">
                <a:solidFill>
                  <a:srgbClr val="FFFFFF"/>
                </a:solidFill>
                <a:latin typeface="Open Sans Bold"/>
              </a:rPr>
              <a:t> e </a:t>
            </a:r>
            <a:r>
              <a:rPr lang="en-US" sz="3999" spc="287" dirty="0" err="1">
                <a:solidFill>
                  <a:srgbClr val="FFFFFF"/>
                </a:solidFill>
                <a:latin typeface="Open Sans Bold"/>
              </a:rPr>
              <a:t>abilidat</a:t>
            </a:r>
            <a:r>
              <a:rPr lang="en-US" sz="3999" spc="287" dirty="0">
                <a:solidFill>
                  <a:srgbClr val="FFFFFF"/>
                </a:solidFill>
                <a:latin typeface="Open Sans Bold"/>
              </a:rPr>
              <a:t> pa </a:t>
            </a:r>
            <a:r>
              <a:rPr lang="en-US" sz="3999" spc="287" dirty="0" err="1">
                <a:solidFill>
                  <a:srgbClr val="FFFFFF"/>
                </a:solidFill>
                <a:latin typeface="Open Sans Bold"/>
              </a:rPr>
              <a:t>karga</a:t>
            </a:r>
            <a:endParaRPr lang="en-US" sz="3999" spc="287" dirty="0">
              <a:solidFill>
                <a:srgbClr val="FFFFFF"/>
              </a:solidFill>
              <a:latin typeface="Open Sans Bold"/>
            </a:endParaRPr>
          </a:p>
        </p:txBody>
      </p:sp>
      <p:pic>
        <p:nvPicPr>
          <p:cNvPr id="9" name="Picture 8" descr="A purple background with white text&#10;&#10;Description automatically generated">
            <a:extLst>
              <a:ext uri="{FF2B5EF4-FFF2-40B4-BE49-F238E27FC236}">
                <a16:creationId xmlns:a16="http://schemas.microsoft.com/office/drawing/2014/main" id="{EE7CE0BB-E2F5-B780-8088-9EE1279DB2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6687800" y="0"/>
            <a:ext cx="2362200" cy="10287000"/>
          </a:xfrm>
          <a:custGeom>
            <a:avLst/>
            <a:gdLst/>
            <a:ahLst/>
            <a:cxnLst/>
            <a:rect l="l" t="t" r="r" b="b"/>
            <a:pathLst>
              <a:path w="2424318" h="10287000">
                <a:moveTo>
                  <a:pt x="0" y="0"/>
                </a:moveTo>
                <a:lnTo>
                  <a:pt x="2424318" y="0"/>
                </a:lnTo>
                <a:lnTo>
                  <a:pt x="242431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8252" r="-4105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-250119" y="0"/>
            <a:ext cx="17014119" cy="10287000"/>
            <a:chOff x="0" y="0"/>
            <a:chExt cx="4243964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43964" cy="2709333"/>
            </a:xfrm>
            <a:custGeom>
              <a:avLst/>
              <a:gdLst/>
              <a:ahLst/>
              <a:cxnLst/>
              <a:rect l="l" t="t" r="r" b="b"/>
              <a:pathLst>
                <a:path w="4243964" h="2709333">
                  <a:moveTo>
                    <a:pt x="0" y="0"/>
                  </a:moveTo>
                  <a:lnTo>
                    <a:pt x="4243964" y="0"/>
                  </a:lnTo>
                  <a:lnTo>
                    <a:pt x="424396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3B6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24396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923925"/>
            <a:ext cx="18206357" cy="880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39"/>
              </a:lnSpc>
            </a:pPr>
            <a:r>
              <a:rPr lang="en-US" sz="5099" spc="367" dirty="0">
                <a:solidFill>
                  <a:srgbClr val="FFFFFF"/>
                </a:solidFill>
                <a:latin typeface="Open Sans Bold"/>
              </a:rPr>
              <a:t>PROBLEMANAN SIKOLÓGIKO SERKA MAYOR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558927"/>
            <a:ext cx="14834982" cy="7326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8" lvl="1" indent="-431799" algn="l">
              <a:lnSpc>
                <a:spcPts val="5599"/>
              </a:lnSpc>
              <a:buFont typeface="Arial"/>
              <a:buChar char="•"/>
            </a:pP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Mitar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di e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hendenan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ku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un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problema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síkiko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tin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yu</a:t>
            </a:r>
            <a:endParaRPr lang="en-US" sz="3999" spc="287" dirty="0">
              <a:solidFill>
                <a:srgbClr val="FFFFFF"/>
              </a:solidFill>
              <a:latin typeface="Open Sans"/>
            </a:endParaRPr>
          </a:p>
          <a:p>
            <a:pPr marL="863598" lvl="1" indent="-431799" algn="l">
              <a:lnSpc>
                <a:spcPts val="5599"/>
              </a:lnSpc>
              <a:buFont typeface="Arial"/>
              <a:buChar char="•"/>
            </a:pP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Dos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tersera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parti di e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muchanan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ei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ta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desaroyá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problemanan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síkiko</a:t>
            </a:r>
            <a:endParaRPr lang="en-US" sz="3999" spc="287" dirty="0">
              <a:solidFill>
                <a:srgbClr val="FFFFFF"/>
              </a:solidFill>
              <a:latin typeface="Open Sans"/>
            </a:endParaRPr>
          </a:p>
          <a:p>
            <a:pPr marL="863598" lvl="1" indent="-431799" algn="l">
              <a:lnSpc>
                <a:spcPts val="5599"/>
              </a:lnSpc>
              <a:buFont typeface="Arial"/>
              <a:buChar char="•"/>
            </a:pP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Hopi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bia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mayor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ku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problema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sikológiko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tin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preokupashon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tokante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di ta un mayor,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pero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nan</a:t>
            </a:r>
          </a:p>
          <a:p>
            <a:pPr algn="l">
              <a:lnSpc>
                <a:spcPts val="5599"/>
              </a:lnSpc>
            </a:pP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    no ta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ekspresá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esaki</a:t>
            </a:r>
            <a:endParaRPr lang="en-US" sz="3999" spc="287" dirty="0">
              <a:solidFill>
                <a:srgbClr val="FFFFFF"/>
              </a:solidFill>
              <a:latin typeface="Open Sans"/>
            </a:endParaRPr>
          </a:p>
          <a:p>
            <a:pPr algn="l">
              <a:lnSpc>
                <a:spcPts val="3640"/>
              </a:lnSpc>
            </a:pPr>
            <a:endParaRPr lang="en-US" sz="3999" spc="287" dirty="0">
              <a:solidFill>
                <a:srgbClr val="FFFFFF"/>
              </a:solidFill>
              <a:latin typeface="Open Sans"/>
            </a:endParaRPr>
          </a:p>
          <a:p>
            <a:pPr algn="l">
              <a:lnSpc>
                <a:spcPts val="3500"/>
              </a:lnSpc>
            </a:pPr>
            <a:endParaRPr lang="en-US" sz="3999" spc="287" dirty="0">
              <a:solidFill>
                <a:srgbClr val="FFFFFF"/>
              </a:solidFill>
              <a:latin typeface="Open Sans"/>
            </a:endParaRPr>
          </a:p>
          <a:p>
            <a:pPr algn="l">
              <a:lnSpc>
                <a:spcPts val="5599"/>
              </a:lnSpc>
            </a:pPr>
            <a:r>
              <a:rPr lang="en-US" sz="3999" spc="287" dirty="0">
                <a:solidFill>
                  <a:srgbClr val="FFFFFF"/>
                </a:solidFill>
                <a:latin typeface="Open Sans Bold"/>
              </a:rPr>
              <a:t>Dor di </a:t>
            </a:r>
            <a:r>
              <a:rPr lang="en-US" sz="3999" spc="287" dirty="0" err="1">
                <a:solidFill>
                  <a:srgbClr val="FFFFFF"/>
                </a:solidFill>
                <a:latin typeface="Open Sans Bold"/>
              </a:rPr>
              <a:t>habri</a:t>
            </a:r>
            <a:r>
              <a:rPr lang="en-US" sz="3999" spc="287" dirty="0">
                <a:solidFill>
                  <a:srgbClr val="FFFFFF"/>
                </a:solidFill>
                <a:latin typeface="Open Sans Bold"/>
              </a:rPr>
              <a:t> un </a:t>
            </a:r>
            <a:r>
              <a:rPr lang="en-US" sz="3999" spc="287" dirty="0" err="1">
                <a:solidFill>
                  <a:srgbClr val="FFFFFF"/>
                </a:solidFill>
                <a:latin typeface="Open Sans Bold"/>
              </a:rPr>
              <a:t>kombersashon</a:t>
            </a:r>
            <a:r>
              <a:rPr lang="en-US" sz="3999" spc="287" dirty="0">
                <a:solidFill>
                  <a:srgbClr val="FFFFFF"/>
                </a:solidFill>
                <a:latin typeface="Open Sans Bold"/>
              </a:rPr>
              <a:t>, </a:t>
            </a:r>
            <a:r>
              <a:rPr lang="en-US" sz="3999" spc="287" dirty="0" err="1">
                <a:solidFill>
                  <a:srgbClr val="FFFFFF"/>
                </a:solidFill>
                <a:latin typeface="Open Sans Bold"/>
              </a:rPr>
              <a:t>menshoná</a:t>
            </a:r>
            <a:r>
              <a:rPr lang="en-US" sz="3999" spc="287" dirty="0">
                <a:solidFill>
                  <a:srgbClr val="FFFFFF"/>
                </a:solidFill>
                <a:latin typeface="Open Sans Bold"/>
              </a:rPr>
              <a:t> e </a:t>
            </a:r>
            <a:r>
              <a:rPr lang="en-US" sz="3999" spc="287" dirty="0" err="1">
                <a:solidFill>
                  <a:srgbClr val="FFFFFF"/>
                </a:solidFill>
                <a:latin typeface="Open Sans Bold"/>
              </a:rPr>
              <a:t>señalnan</a:t>
            </a:r>
            <a:r>
              <a:rPr lang="en-US" sz="3999" spc="287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 Bold"/>
              </a:rPr>
              <a:t>i</a:t>
            </a:r>
            <a:r>
              <a:rPr lang="en-US" sz="3999" spc="287" dirty="0">
                <a:solidFill>
                  <a:srgbClr val="FFFFFF"/>
                </a:solidFill>
                <a:latin typeface="Open Sans Bold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 Bold"/>
              </a:rPr>
              <a:t>preokupashon</a:t>
            </a:r>
            <a:r>
              <a:rPr lang="en-US" sz="3999" spc="287" dirty="0">
                <a:solidFill>
                  <a:srgbClr val="FFFFFF"/>
                </a:solidFill>
                <a:latin typeface="Open Sans Bold"/>
              </a:rPr>
              <a:t>, </a:t>
            </a:r>
            <a:r>
              <a:rPr lang="en-US" sz="3999" spc="287" dirty="0" err="1">
                <a:solidFill>
                  <a:srgbClr val="FFFFFF"/>
                </a:solidFill>
                <a:latin typeface="Open Sans Bold"/>
              </a:rPr>
              <a:t>bo</a:t>
            </a:r>
            <a:r>
              <a:rPr lang="en-US" sz="3999" spc="287" dirty="0">
                <a:solidFill>
                  <a:srgbClr val="FFFFFF"/>
                </a:solidFill>
                <a:latin typeface="Open Sans Bold"/>
              </a:rPr>
              <a:t> ta </a:t>
            </a:r>
            <a:r>
              <a:rPr lang="en-US" sz="3999" spc="287" dirty="0" err="1">
                <a:solidFill>
                  <a:srgbClr val="FFFFFF"/>
                </a:solidFill>
                <a:latin typeface="Open Sans Bold"/>
              </a:rPr>
              <a:t>duna</a:t>
            </a:r>
            <a:r>
              <a:rPr lang="en-US" sz="3999" spc="287" dirty="0">
                <a:solidFill>
                  <a:srgbClr val="FFFFFF"/>
                </a:solidFill>
                <a:latin typeface="Open Sans Bold"/>
              </a:rPr>
              <a:t> nan un </a:t>
            </a:r>
            <a:r>
              <a:rPr lang="en-US" sz="3999" spc="287" dirty="0" err="1">
                <a:solidFill>
                  <a:srgbClr val="FFFFFF"/>
                </a:solidFill>
                <a:latin typeface="Open Sans Bold"/>
              </a:rPr>
              <a:t>chèns</a:t>
            </a:r>
            <a:r>
              <a:rPr lang="en-US" sz="3999" spc="287" dirty="0">
                <a:solidFill>
                  <a:srgbClr val="FFFFFF"/>
                </a:solidFill>
                <a:latin typeface="Open Sans Bold"/>
              </a:rPr>
              <a:t>!</a:t>
            </a:r>
          </a:p>
        </p:txBody>
      </p:sp>
      <p:pic>
        <p:nvPicPr>
          <p:cNvPr id="9" name="Picture 8" descr="A purple background with white text&#10;&#10;Description automatically generated">
            <a:extLst>
              <a:ext uri="{FF2B5EF4-FFF2-40B4-BE49-F238E27FC236}">
                <a16:creationId xmlns:a16="http://schemas.microsoft.com/office/drawing/2014/main" id="{043EB19B-8797-3344-E6F6-B330895A0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63682" y="0"/>
            <a:ext cx="2424318" cy="10287000"/>
          </a:xfrm>
          <a:custGeom>
            <a:avLst/>
            <a:gdLst/>
            <a:ahLst/>
            <a:cxnLst/>
            <a:rect l="l" t="t" r="r" b="b"/>
            <a:pathLst>
              <a:path w="2424318" h="10287000">
                <a:moveTo>
                  <a:pt x="0" y="0"/>
                </a:moveTo>
                <a:lnTo>
                  <a:pt x="2424318" y="0"/>
                </a:lnTo>
                <a:lnTo>
                  <a:pt x="242431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8252" r="-4105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-250119" y="0"/>
            <a:ext cx="16113801" cy="10287000"/>
            <a:chOff x="0" y="0"/>
            <a:chExt cx="4243964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43964" cy="2709333"/>
            </a:xfrm>
            <a:custGeom>
              <a:avLst/>
              <a:gdLst/>
              <a:ahLst/>
              <a:cxnLst/>
              <a:rect l="l" t="t" r="r" b="b"/>
              <a:pathLst>
                <a:path w="4243964" h="2709333">
                  <a:moveTo>
                    <a:pt x="0" y="0"/>
                  </a:moveTo>
                  <a:lnTo>
                    <a:pt x="4243964" y="0"/>
                  </a:lnTo>
                  <a:lnTo>
                    <a:pt x="424396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3B6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24396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923925"/>
            <a:ext cx="18206357" cy="8801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39"/>
              </a:lnSpc>
            </a:pPr>
            <a:r>
              <a:rPr lang="en-US" sz="5099" spc="367" dirty="0">
                <a:solidFill>
                  <a:srgbClr val="FFFFFF"/>
                </a:solidFill>
                <a:latin typeface="Open Sans Bold"/>
              </a:rPr>
              <a:t>KONSEKUENSIANAN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76853" y="2650507"/>
            <a:ext cx="14834982" cy="7134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8" lvl="1" indent="-431799" algn="l">
              <a:lnSpc>
                <a:spcPts val="5599"/>
              </a:lnSpc>
              <a:buFont typeface="Arial"/>
              <a:buChar char="•"/>
            </a:pP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Riesgo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mas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grandi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riba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malesanan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físiko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i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mental </a:t>
            </a:r>
          </a:p>
          <a:p>
            <a:pPr marL="863598" lvl="1" indent="-431799" algn="l">
              <a:lnSpc>
                <a:spcPts val="5599"/>
              </a:lnSpc>
              <a:buFont typeface="Arial"/>
              <a:buChar char="•"/>
            </a:pP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Mas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divorsio</a:t>
            </a:r>
            <a:endParaRPr lang="en-US" sz="3999" spc="287" dirty="0">
              <a:solidFill>
                <a:srgbClr val="FFFFFF"/>
              </a:solidFill>
              <a:latin typeface="Open Sans"/>
            </a:endParaRPr>
          </a:p>
          <a:p>
            <a:pPr marL="863598" lvl="1" indent="-431799" algn="l">
              <a:lnSpc>
                <a:spcPts val="5599"/>
              </a:lnSpc>
              <a:buFont typeface="Arial"/>
              <a:buChar char="•"/>
            </a:pP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Pèrdèmentu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di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konfiansa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propio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i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konfiansa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den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otro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hende</a:t>
            </a:r>
            <a:endParaRPr lang="en-US" sz="3999" spc="287" dirty="0">
              <a:solidFill>
                <a:srgbClr val="FFFFFF"/>
              </a:solidFill>
              <a:latin typeface="Open Sans"/>
            </a:endParaRPr>
          </a:p>
          <a:p>
            <a:pPr marL="863598" lvl="1" indent="-431799" algn="l">
              <a:lnSpc>
                <a:spcPts val="5599"/>
              </a:lnSpc>
              <a:buFont typeface="Arial"/>
              <a:buChar char="•"/>
            </a:pP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Mas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problema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ku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intimidat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i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seksualidat</a:t>
            </a:r>
            <a:endParaRPr lang="en-US" sz="3999" spc="287" dirty="0">
              <a:solidFill>
                <a:srgbClr val="FFFFFF"/>
              </a:solidFill>
              <a:latin typeface="Open Sans"/>
            </a:endParaRPr>
          </a:p>
          <a:p>
            <a:pPr marL="863598" lvl="1" indent="-431799" algn="l">
              <a:lnSpc>
                <a:spcPts val="5599"/>
              </a:lnSpc>
              <a:buFont typeface="Arial"/>
              <a:buChar char="•"/>
            </a:pP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Konsekuensianan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mas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pisá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pa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ku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viktimanan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ku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tabatin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mas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ku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un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agresor</a:t>
            </a:r>
            <a:endParaRPr lang="en-US" sz="3999" spc="287" dirty="0">
              <a:solidFill>
                <a:srgbClr val="FFFFFF"/>
              </a:solidFill>
              <a:latin typeface="Open Sans"/>
            </a:endParaRPr>
          </a:p>
          <a:p>
            <a:pPr marL="863598" lvl="1" indent="-431799" algn="l">
              <a:lnSpc>
                <a:spcPts val="5599"/>
              </a:lnSpc>
              <a:buFont typeface="Arial"/>
              <a:buChar char="•"/>
            </a:pP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Mas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pèrdèmentu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di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trabou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kousá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dor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di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problemanan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sikológiko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</a:t>
            </a:r>
          </a:p>
          <a:p>
            <a:pPr algn="l">
              <a:lnSpc>
                <a:spcPts val="5599"/>
              </a:lnSpc>
            </a:pPr>
            <a:endParaRPr lang="en-US" sz="3999" spc="287" dirty="0">
              <a:solidFill>
                <a:srgbClr val="FFFFFF"/>
              </a:solidFill>
              <a:latin typeface="Open Sans"/>
            </a:endParaRPr>
          </a:p>
        </p:txBody>
      </p:sp>
      <p:pic>
        <p:nvPicPr>
          <p:cNvPr id="9" name="Picture 8" descr="A purple background with white text&#10;&#10;Description automatically generated">
            <a:extLst>
              <a:ext uri="{FF2B5EF4-FFF2-40B4-BE49-F238E27FC236}">
                <a16:creationId xmlns:a16="http://schemas.microsoft.com/office/drawing/2014/main" id="{C94742AF-0F7B-0D32-AC4B-D47FEF90A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63682" y="0"/>
            <a:ext cx="2424318" cy="10287000"/>
          </a:xfrm>
          <a:custGeom>
            <a:avLst/>
            <a:gdLst/>
            <a:ahLst/>
            <a:cxnLst/>
            <a:rect l="l" t="t" r="r" b="b"/>
            <a:pathLst>
              <a:path w="2424318" h="10287000">
                <a:moveTo>
                  <a:pt x="0" y="0"/>
                </a:moveTo>
                <a:lnTo>
                  <a:pt x="2424318" y="0"/>
                </a:lnTo>
                <a:lnTo>
                  <a:pt x="242431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8252" r="-4105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-250119" y="0"/>
            <a:ext cx="16113801" cy="10287000"/>
            <a:chOff x="0" y="0"/>
            <a:chExt cx="4243964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43964" cy="2709333"/>
            </a:xfrm>
            <a:custGeom>
              <a:avLst/>
              <a:gdLst/>
              <a:ahLst/>
              <a:cxnLst/>
              <a:rect l="l" t="t" r="r" b="b"/>
              <a:pathLst>
                <a:path w="4243964" h="2709333">
                  <a:moveTo>
                    <a:pt x="0" y="0"/>
                  </a:moveTo>
                  <a:lnTo>
                    <a:pt x="4243964" y="0"/>
                  </a:lnTo>
                  <a:lnTo>
                    <a:pt x="424396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3B6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24396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81100" y="923925"/>
            <a:ext cx="18206357" cy="1784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39"/>
              </a:lnSpc>
            </a:pPr>
            <a:r>
              <a:rPr lang="en-US" sz="5099" spc="367" dirty="0">
                <a:solidFill>
                  <a:srgbClr val="FFFFFF"/>
                </a:solidFill>
                <a:latin typeface="Open Sans Bold"/>
              </a:rPr>
              <a:t>KONSEKUENSIANAN </a:t>
            </a:r>
          </a:p>
          <a:p>
            <a:pPr algn="l">
              <a:lnSpc>
                <a:spcPts val="7139"/>
              </a:lnSpc>
            </a:pPr>
            <a:r>
              <a:rPr lang="en-US" sz="5099" spc="367" dirty="0">
                <a:solidFill>
                  <a:srgbClr val="FFFFFF"/>
                </a:solidFill>
                <a:latin typeface="Open Sans Bold"/>
              </a:rPr>
              <a:t>RIBA TÉRMINO LARGU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68987" y="3769980"/>
            <a:ext cx="13786858" cy="52395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598" lvl="1" indent="-431799" algn="l">
              <a:lnSpc>
                <a:spcPts val="5599"/>
              </a:lnSpc>
              <a:buFont typeface="Arial"/>
              <a:buChar char="•"/>
            </a:pP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Desaroyo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selebral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spc="287" dirty="0">
                <a:solidFill>
                  <a:srgbClr val="FFFFFF"/>
                </a:solidFill>
                <a:latin typeface="Open Sans Italics"/>
              </a:rPr>
              <a:t>(</a:t>
            </a:r>
            <a:r>
              <a:rPr lang="en-US" sz="3999" spc="287" dirty="0" err="1">
                <a:solidFill>
                  <a:srgbClr val="FFFFFF"/>
                </a:solidFill>
                <a:latin typeface="Open Sans Italics"/>
              </a:rPr>
              <a:t>alerta</a:t>
            </a:r>
            <a:r>
              <a:rPr lang="en-US" sz="3999" spc="287" dirty="0">
                <a:solidFill>
                  <a:srgbClr val="FFFFFF"/>
                </a:solidFill>
                <a:latin typeface="Open Sans Italics"/>
              </a:rPr>
              <a:t>, </a:t>
            </a:r>
            <a:r>
              <a:rPr lang="en-US" sz="3999" spc="287" dirty="0" err="1">
                <a:solidFill>
                  <a:srgbClr val="FFFFFF"/>
                </a:solidFill>
                <a:latin typeface="Open Sans Italics"/>
              </a:rPr>
              <a:t>miedu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)</a:t>
            </a:r>
          </a:p>
          <a:p>
            <a:pPr marL="863598" lvl="1" indent="-431799" algn="l">
              <a:lnSpc>
                <a:spcPts val="5599"/>
              </a:lnSpc>
              <a:buFont typeface="Arial"/>
              <a:buChar char="•"/>
            </a:pP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Sikológiko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(</a:t>
            </a:r>
            <a:r>
              <a:rPr lang="en-US" sz="3999" spc="287" dirty="0">
                <a:solidFill>
                  <a:srgbClr val="FFFFFF"/>
                </a:solidFill>
                <a:latin typeface="Open Sans Italics"/>
              </a:rPr>
              <a:t>borderline, </a:t>
            </a:r>
            <a:r>
              <a:rPr lang="en-US" sz="3999" spc="287" dirty="0" err="1">
                <a:solidFill>
                  <a:srgbClr val="FFFFFF"/>
                </a:solidFill>
                <a:latin typeface="Open Sans Italics"/>
              </a:rPr>
              <a:t>problema</a:t>
            </a:r>
            <a:r>
              <a:rPr lang="en-US" sz="3999" spc="287" dirty="0">
                <a:solidFill>
                  <a:srgbClr val="FFFFFF"/>
                </a:solidFill>
                <a:latin typeface="Open Sans Italic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 Italics"/>
              </a:rPr>
              <a:t>ku</a:t>
            </a:r>
            <a:r>
              <a:rPr lang="en-US" sz="3999" spc="287" dirty="0">
                <a:solidFill>
                  <a:srgbClr val="FFFFFF"/>
                </a:solidFill>
                <a:latin typeface="Open Sans Italic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 Italics"/>
              </a:rPr>
              <a:t>komementu</a:t>
            </a:r>
            <a:r>
              <a:rPr lang="en-US" sz="3999" spc="287" dirty="0">
                <a:solidFill>
                  <a:srgbClr val="FFFFFF"/>
                </a:solidFill>
                <a:latin typeface="Open Sans Italics"/>
              </a:rPr>
              <a:t>, </a:t>
            </a:r>
            <a:r>
              <a:rPr lang="en-US" sz="3999" spc="287" dirty="0" err="1">
                <a:solidFill>
                  <a:srgbClr val="FFFFFF"/>
                </a:solidFill>
                <a:latin typeface="Open Sans Italics"/>
              </a:rPr>
              <a:t>adikshon</a:t>
            </a:r>
            <a:r>
              <a:rPr lang="en-US" sz="3999" spc="287" dirty="0">
                <a:solidFill>
                  <a:srgbClr val="FFFFFF"/>
                </a:solidFill>
                <a:latin typeface="Open Sans Italics"/>
              </a:rPr>
              <a:t>, </a:t>
            </a:r>
            <a:r>
              <a:rPr lang="en-US" sz="3999" spc="287" dirty="0" err="1">
                <a:solidFill>
                  <a:srgbClr val="FFFFFF"/>
                </a:solidFill>
                <a:latin typeface="Open Sans Italics"/>
              </a:rPr>
              <a:t>hechtingsproblematiek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)</a:t>
            </a:r>
          </a:p>
          <a:p>
            <a:pPr marL="863598" lvl="1" indent="-431799" algn="l">
              <a:lnSpc>
                <a:spcPts val="5599"/>
              </a:lnSpc>
              <a:buFont typeface="Arial"/>
              <a:buChar char="•"/>
            </a:pP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Manera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di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wak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(</a:t>
            </a:r>
            <a:r>
              <a:rPr lang="en-US" sz="3999" spc="287" dirty="0">
                <a:solidFill>
                  <a:srgbClr val="FFFFFF"/>
                </a:solidFill>
                <a:latin typeface="Open Sans Italics"/>
              </a:rPr>
              <a:t>tin un </a:t>
            </a:r>
            <a:r>
              <a:rPr lang="en-US" sz="3999" spc="287" dirty="0" err="1">
                <a:solidFill>
                  <a:srgbClr val="FFFFFF"/>
                </a:solidFill>
                <a:latin typeface="Open Sans Italics"/>
              </a:rPr>
              <a:t>bista</a:t>
            </a:r>
            <a:r>
              <a:rPr lang="en-US" sz="3999" spc="287" dirty="0">
                <a:solidFill>
                  <a:srgbClr val="FFFFFF"/>
                </a:solidFill>
                <a:latin typeface="Open Sans Italic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 Italics"/>
              </a:rPr>
              <a:t>negativo</a:t>
            </a:r>
            <a:r>
              <a:rPr lang="en-US" sz="3999" spc="287" dirty="0">
                <a:solidFill>
                  <a:srgbClr val="FFFFFF"/>
                </a:solidFill>
                <a:latin typeface="Open Sans Italics"/>
              </a:rPr>
              <a:t> di </a:t>
            </a:r>
            <a:r>
              <a:rPr lang="en-US" sz="3999" spc="287" dirty="0" err="1">
                <a:solidFill>
                  <a:srgbClr val="FFFFFF"/>
                </a:solidFill>
                <a:latin typeface="Open Sans Italics"/>
              </a:rPr>
              <a:t>bo</a:t>
            </a:r>
            <a:r>
              <a:rPr lang="en-US" sz="3999" spc="287" dirty="0">
                <a:solidFill>
                  <a:srgbClr val="FFFFFF"/>
                </a:solidFill>
                <a:latin typeface="Open Sans Italic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 Italics"/>
              </a:rPr>
              <a:t>mes</a:t>
            </a:r>
            <a:r>
              <a:rPr lang="en-US" sz="3999" spc="287" dirty="0">
                <a:solidFill>
                  <a:srgbClr val="FFFFFF"/>
                </a:solidFill>
                <a:latin typeface="Open Sans Italics"/>
              </a:rPr>
              <a:t>, tin un imagen </a:t>
            </a:r>
            <a:r>
              <a:rPr lang="en-US" sz="3999" spc="287" dirty="0" err="1">
                <a:solidFill>
                  <a:srgbClr val="FFFFFF"/>
                </a:solidFill>
                <a:latin typeface="Open Sans Italics"/>
              </a:rPr>
              <a:t>negativo</a:t>
            </a:r>
            <a:r>
              <a:rPr lang="en-US" sz="3999" spc="287" dirty="0">
                <a:solidFill>
                  <a:srgbClr val="FFFFFF"/>
                </a:solidFill>
                <a:latin typeface="Open Sans Italics"/>
              </a:rPr>
              <a:t> di </a:t>
            </a:r>
            <a:r>
              <a:rPr lang="en-US" sz="3999" spc="287" dirty="0" err="1">
                <a:solidFill>
                  <a:srgbClr val="FFFFFF"/>
                </a:solidFill>
                <a:latin typeface="Open Sans Italics"/>
              </a:rPr>
              <a:t>otro</a:t>
            </a:r>
            <a:r>
              <a:rPr lang="en-US" sz="3999" spc="287" dirty="0">
                <a:solidFill>
                  <a:srgbClr val="FFFFFF"/>
                </a:solidFill>
                <a:latin typeface="Open Sans Italic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 Italics"/>
              </a:rPr>
              <a:t>hende</a:t>
            </a:r>
            <a:r>
              <a:rPr lang="en-US" sz="3999" spc="287" dirty="0">
                <a:solidFill>
                  <a:srgbClr val="FFFFFF"/>
                </a:solidFill>
                <a:latin typeface="Open Sans Italic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 Italics"/>
              </a:rPr>
              <a:t>en</a:t>
            </a:r>
            <a:r>
              <a:rPr lang="en-US" sz="3999" spc="287" dirty="0">
                <a:solidFill>
                  <a:srgbClr val="FFFFFF"/>
                </a:solidFill>
                <a:latin typeface="Open Sans Italics"/>
              </a:rPr>
              <a:t> general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)</a:t>
            </a:r>
          </a:p>
          <a:p>
            <a:pPr marL="863598" lvl="1" indent="-431799" algn="l">
              <a:lnSpc>
                <a:spcPts val="5599"/>
              </a:lnSpc>
              <a:buFont typeface="Arial"/>
              <a:buChar char="•"/>
            </a:pP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Físiko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(</a:t>
            </a:r>
            <a:r>
              <a:rPr lang="en-US" sz="3999" spc="287" dirty="0" err="1">
                <a:solidFill>
                  <a:srgbClr val="FFFFFF"/>
                </a:solidFill>
                <a:latin typeface="Open Sans Italics"/>
              </a:rPr>
              <a:t>leshon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) </a:t>
            </a:r>
          </a:p>
          <a:p>
            <a:pPr algn="l">
              <a:lnSpc>
                <a:spcPts val="3640"/>
              </a:lnSpc>
            </a:pPr>
            <a:endParaRPr lang="en-US" sz="3999" spc="287" dirty="0">
              <a:solidFill>
                <a:srgbClr val="FFFFFF"/>
              </a:solidFill>
              <a:latin typeface="Open Sans"/>
            </a:endParaRPr>
          </a:p>
          <a:p>
            <a:pPr algn="l">
              <a:lnSpc>
                <a:spcPts val="3500"/>
              </a:lnSpc>
            </a:pPr>
            <a:endParaRPr lang="en-US" sz="3999" spc="287" dirty="0">
              <a:solidFill>
                <a:srgbClr val="FFFFFF"/>
              </a:solidFill>
              <a:latin typeface="Open Sans"/>
            </a:endParaRPr>
          </a:p>
        </p:txBody>
      </p:sp>
      <p:pic>
        <p:nvPicPr>
          <p:cNvPr id="9" name="Picture 8" descr="A purple background with white text&#10;&#10;Description automatically generated">
            <a:extLst>
              <a:ext uri="{FF2B5EF4-FFF2-40B4-BE49-F238E27FC236}">
                <a16:creationId xmlns:a16="http://schemas.microsoft.com/office/drawing/2014/main" id="{19E9949A-A0E5-E673-E9F1-7E589AAA6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0119" y="0"/>
            <a:ext cx="18538119" cy="10287000"/>
            <a:chOff x="0" y="0"/>
            <a:chExt cx="4882467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2467" cy="2709333"/>
            </a:xfrm>
            <a:custGeom>
              <a:avLst/>
              <a:gdLst/>
              <a:ahLst/>
              <a:cxnLst/>
              <a:rect l="l" t="t" r="r" b="b"/>
              <a:pathLst>
                <a:path w="4882467" h="2709333">
                  <a:moveTo>
                    <a:pt x="0" y="0"/>
                  </a:moveTo>
                  <a:lnTo>
                    <a:pt x="4882467" y="0"/>
                  </a:lnTo>
                  <a:lnTo>
                    <a:pt x="488246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3B6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82467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623576" y="839121"/>
            <a:ext cx="1635724" cy="1324937"/>
          </a:xfrm>
          <a:custGeom>
            <a:avLst/>
            <a:gdLst/>
            <a:ahLst/>
            <a:cxnLst/>
            <a:rect l="l" t="t" r="r" b="b"/>
            <a:pathLst>
              <a:path w="1635724" h="1324937">
                <a:moveTo>
                  <a:pt x="0" y="0"/>
                </a:moveTo>
                <a:lnTo>
                  <a:pt x="1635724" y="0"/>
                </a:lnTo>
                <a:lnTo>
                  <a:pt x="1635724" y="1324937"/>
                </a:lnTo>
                <a:lnTo>
                  <a:pt x="0" y="13249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775777" y="3121048"/>
            <a:ext cx="8243164" cy="6177979"/>
          </a:xfrm>
          <a:custGeom>
            <a:avLst/>
            <a:gdLst/>
            <a:ahLst/>
            <a:cxnLst/>
            <a:rect l="l" t="t" r="r" b="b"/>
            <a:pathLst>
              <a:path w="8243164" h="6177979">
                <a:moveTo>
                  <a:pt x="0" y="0"/>
                </a:moveTo>
                <a:lnTo>
                  <a:pt x="8243164" y="0"/>
                </a:lnTo>
                <a:lnTo>
                  <a:pt x="8243164" y="6177979"/>
                </a:lnTo>
                <a:lnTo>
                  <a:pt x="0" y="61779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>
            <a:hlinkClick r:id="rId4" tooltip="https://vimeo.com/789693848/d6c0c67381?share=copy"/>
          </p:cNvPr>
          <p:cNvSpPr/>
          <p:nvPr/>
        </p:nvSpPr>
        <p:spPr>
          <a:xfrm>
            <a:off x="9470260" y="3121048"/>
            <a:ext cx="8268256" cy="6177979"/>
          </a:xfrm>
          <a:custGeom>
            <a:avLst/>
            <a:gdLst/>
            <a:ahLst/>
            <a:cxnLst/>
            <a:rect l="l" t="t" r="r" b="b"/>
            <a:pathLst>
              <a:path w="8268256" h="6177979">
                <a:moveTo>
                  <a:pt x="0" y="0"/>
                </a:moveTo>
                <a:lnTo>
                  <a:pt x="8268256" y="0"/>
                </a:lnTo>
                <a:lnTo>
                  <a:pt x="8268256" y="6177979"/>
                </a:lnTo>
                <a:lnTo>
                  <a:pt x="0" y="617797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9939" r="-22432" b="-8005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1028700" y="1154406"/>
            <a:ext cx="11450608" cy="1009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5999" dirty="0">
                <a:solidFill>
                  <a:srgbClr val="FFFFFF"/>
                </a:solidFill>
                <a:latin typeface="Open Sans Bold"/>
              </a:rPr>
              <a:t>DESAROYO SELEBRAL</a:t>
            </a:r>
          </a:p>
        </p:txBody>
      </p:sp>
      <p:pic>
        <p:nvPicPr>
          <p:cNvPr id="10" name="Picture 9" descr="A close-up of a brain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78C5EFE7-E882-F842-A325-16A846B54D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501589"/>
            <a:ext cx="8935090" cy="7756711"/>
          </a:xfrm>
          <a:custGeom>
            <a:avLst/>
            <a:gdLst/>
            <a:ahLst/>
            <a:cxnLst/>
            <a:rect l="l" t="t" r="r" b="b"/>
            <a:pathLst>
              <a:path w="8935090" h="7756711">
                <a:moveTo>
                  <a:pt x="0" y="0"/>
                </a:moveTo>
                <a:lnTo>
                  <a:pt x="8935090" y="0"/>
                </a:lnTo>
                <a:lnTo>
                  <a:pt x="8935090" y="7756711"/>
                </a:lnTo>
                <a:lnTo>
                  <a:pt x="0" y="775671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598323" y="4294094"/>
            <a:ext cx="6660977" cy="3160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5999" dirty="0">
                <a:solidFill>
                  <a:srgbClr val="A23B6C"/>
                </a:solidFill>
                <a:latin typeface="Open Sans Bold"/>
              </a:rPr>
              <a:t>TRASPASO DI GENERASHON PA GENERASHON</a:t>
            </a:r>
          </a:p>
        </p:txBody>
      </p:sp>
      <p:pic>
        <p:nvPicPr>
          <p:cNvPr id="5" name="Picture 4" descr="A cartoon of a person and a child&#10;&#10;Description automatically generated">
            <a:extLst>
              <a:ext uri="{FF2B5EF4-FFF2-40B4-BE49-F238E27FC236}">
                <a16:creationId xmlns:a16="http://schemas.microsoft.com/office/drawing/2014/main" id="{AB4B370E-B17F-1272-F178-99BA4C474A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130338" y="1495867"/>
            <a:ext cx="12027324" cy="1009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5999">
                <a:solidFill>
                  <a:srgbClr val="A23B6C"/>
                </a:solidFill>
                <a:latin typeface="Open Sans Bold"/>
              </a:rPr>
              <a:t>VIDEO JEROEN:  ‘dùrf di puntra’</a:t>
            </a:r>
          </a:p>
        </p:txBody>
      </p:sp>
      <p:pic>
        <p:nvPicPr>
          <p:cNvPr id="3" name="Picture 3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57525" y="3129063"/>
            <a:ext cx="12172950" cy="6129237"/>
          </a:xfrm>
          <a:prstGeom prst="rect">
            <a:avLst/>
          </a:prstGeom>
        </p:spPr>
      </p:pic>
      <p:pic>
        <p:nvPicPr>
          <p:cNvPr id="5" name="Picture 4" descr="A person with a red button on his nose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84868AF9-3451-D96D-C6C5-4F973A7932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0119" y="0"/>
            <a:ext cx="18538119" cy="10287000"/>
            <a:chOff x="0" y="0"/>
            <a:chExt cx="4882467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2467" cy="2709333"/>
            </a:xfrm>
            <a:custGeom>
              <a:avLst/>
              <a:gdLst/>
              <a:ahLst/>
              <a:cxnLst/>
              <a:rect l="l" t="t" r="r" b="b"/>
              <a:pathLst>
                <a:path w="4882467" h="2709333">
                  <a:moveTo>
                    <a:pt x="0" y="0"/>
                  </a:moveTo>
                  <a:lnTo>
                    <a:pt x="4882467" y="0"/>
                  </a:lnTo>
                  <a:lnTo>
                    <a:pt x="488246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3B6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82467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623576" y="839121"/>
            <a:ext cx="1635724" cy="1324937"/>
          </a:xfrm>
          <a:custGeom>
            <a:avLst/>
            <a:gdLst/>
            <a:ahLst/>
            <a:cxnLst/>
            <a:rect l="l" t="t" r="r" b="b"/>
            <a:pathLst>
              <a:path w="1635724" h="1324937">
                <a:moveTo>
                  <a:pt x="0" y="0"/>
                </a:moveTo>
                <a:lnTo>
                  <a:pt x="1635724" y="0"/>
                </a:lnTo>
                <a:lnTo>
                  <a:pt x="1635724" y="1324937"/>
                </a:lnTo>
                <a:lnTo>
                  <a:pt x="0" y="13249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028700" y="1161391"/>
            <a:ext cx="9996178" cy="1009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5999" dirty="0">
                <a:solidFill>
                  <a:srgbClr val="FFFFFF"/>
                </a:solidFill>
                <a:latin typeface="Open Sans Bold"/>
              </a:rPr>
              <a:t>WAK BÈK</a:t>
            </a:r>
          </a:p>
        </p:txBody>
      </p:sp>
      <p:sp>
        <p:nvSpPr>
          <p:cNvPr id="7" name="Freeform 7"/>
          <p:cNvSpPr/>
          <p:nvPr/>
        </p:nvSpPr>
        <p:spPr>
          <a:xfrm>
            <a:off x="-250119" y="3493047"/>
            <a:ext cx="18538119" cy="6793953"/>
          </a:xfrm>
          <a:custGeom>
            <a:avLst/>
            <a:gdLst/>
            <a:ahLst/>
            <a:cxnLst/>
            <a:rect l="l" t="t" r="r" b="b"/>
            <a:pathLst>
              <a:path w="18288000" h="6793953">
                <a:moveTo>
                  <a:pt x="0" y="0"/>
                </a:moveTo>
                <a:lnTo>
                  <a:pt x="18288000" y="0"/>
                </a:lnTo>
                <a:lnTo>
                  <a:pt x="18288000" y="6793953"/>
                </a:lnTo>
                <a:lnTo>
                  <a:pt x="0" y="67939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5634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8460949" y="6675346"/>
            <a:ext cx="9827051" cy="679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3999" b="1" spc="287" dirty="0">
                <a:solidFill>
                  <a:srgbClr val="FFFFFF"/>
                </a:solidFill>
                <a:latin typeface="Open Sans"/>
              </a:rPr>
              <a:t>Kiko </a:t>
            </a:r>
            <a:r>
              <a:rPr lang="en-US" sz="3999" b="1" spc="287" dirty="0" err="1">
                <a:solidFill>
                  <a:srgbClr val="FFFFFF"/>
                </a:solidFill>
                <a:latin typeface="Open Sans"/>
              </a:rPr>
              <a:t>nos</a:t>
            </a:r>
            <a:r>
              <a:rPr lang="en-US" sz="3999" b="1" spc="287" dirty="0">
                <a:solidFill>
                  <a:srgbClr val="FFFFFF"/>
                </a:solidFill>
                <a:latin typeface="Open Sans"/>
              </a:rPr>
              <a:t> ta </a:t>
            </a:r>
            <a:r>
              <a:rPr lang="en-US" sz="3999" b="1" spc="287" dirty="0" err="1">
                <a:solidFill>
                  <a:srgbClr val="FFFFFF"/>
                </a:solidFill>
                <a:latin typeface="Open Sans"/>
              </a:rPr>
              <a:t>kòrda</a:t>
            </a:r>
            <a:r>
              <a:rPr lang="en-US" sz="3999" b="1" spc="287" dirty="0">
                <a:solidFill>
                  <a:srgbClr val="FFFFFF"/>
                </a:solidFill>
                <a:latin typeface="Open Sans"/>
              </a:rPr>
              <a:t> di parti 1 ?</a:t>
            </a:r>
          </a:p>
        </p:txBody>
      </p:sp>
      <p:pic>
        <p:nvPicPr>
          <p:cNvPr id="10" name="Picture 9" descr="A person with her hand on her chin&#10;&#10;Description automatically generated">
            <a:extLst>
              <a:ext uri="{FF2B5EF4-FFF2-40B4-BE49-F238E27FC236}">
                <a16:creationId xmlns:a16="http://schemas.microsoft.com/office/drawing/2014/main" id="{3E226C6D-D237-A01C-290F-82364AD39F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0119" y="0"/>
            <a:ext cx="18538119" cy="10287000"/>
            <a:chOff x="0" y="0"/>
            <a:chExt cx="4882467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2467" cy="2709333"/>
            </a:xfrm>
            <a:custGeom>
              <a:avLst/>
              <a:gdLst/>
              <a:ahLst/>
              <a:cxnLst/>
              <a:rect l="l" t="t" r="r" b="b"/>
              <a:pathLst>
                <a:path w="4882467" h="2709333">
                  <a:moveTo>
                    <a:pt x="0" y="0"/>
                  </a:moveTo>
                  <a:lnTo>
                    <a:pt x="4882467" y="0"/>
                  </a:lnTo>
                  <a:lnTo>
                    <a:pt x="488246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3B6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82467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250119" y="3442894"/>
            <a:ext cx="18538119" cy="6844106"/>
          </a:xfrm>
          <a:custGeom>
            <a:avLst/>
            <a:gdLst/>
            <a:ahLst/>
            <a:cxnLst/>
            <a:rect l="l" t="t" r="r" b="b"/>
            <a:pathLst>
              <a:path w="18288000" h="6844106">
                <a:moveTo>
                  <a:pt x="0" y="0"/>
                </a:moveTo>
                <a:lnTo>
                  <a:pt x="18288000" y="0"/>
                </a:lnTo>
                <a:lnTo>
                  <a:pt x="18288000" y="6844106"/>
                </a:lnTo>
                <a:lnTo>
                  <a:pt x="0" y="68441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180" b="-3918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1028700" y="734346"/>
            <a:ext cx="13331337" cy="1009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5999">
                <a:solidFill>
                  <a:srgbClr val="FFFFFF"/>
                </a:solidFill>
                <a:latin typeface="Open Sans Bold"/>
              </a:rPr>
              <a:t>POUSA</a:t>
            </a:r>
          </a:p>
        </p:txBody>
      </p:sp>
      <p:pic>
        <p:nvPicPr>
          <p:cNvPr id="6" name="Picture 5" descr="A black and white sign with a clock on it&#10;&#10;Description automatically generated">
            <a:extLst>
              <a:ext uri="{FF2B5EF4-FFF2-40B4-BE49-F238E27FC236}">
                <a16:creationId xmlns:a16="http://schemas.microsoft.com/office/drawing/2014/main" id="{F4D10578-5E45-CC8A-C973-A10113A3A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0119" y="0"/>
            <a:ext cx="18538119" cy="10287000"/>
            <a:chOff x="0" y="0"/>
            <a:chExt cx="4882467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2467" cy="2709333"/>
            </a:xfrm>
            <a:custGeom>
              <a:avLst/>
              <a:gdLst/>
              <a:ahLst/>
              <a:cxnLst/>
              <a:rect l="l" t="t" r="r" b="b"/>
              <a:pathLst>
                <a:path w="4882467" h="2709333">
                  <a:moveTo>
                    <a:pt x="0" y="0"/>
                  </a:moveTo>
                  <a:lnTo>
                    <a:pt x="4882467" y="0"/>
                  </a:lnTo>
                  <a:lnTo>
                    <a:pt x="488246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3B6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82467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734346"/>
            <a:ext cx="13331337" cy="312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5999">
                <a:solidFill>
                  <a:srgbClr val="FFFFFF"/>
                </a:solidFill>
                <a:latin typeface="Open Sans Bold"/>
              </a:rPr>
              <a:t>SEÑALÁ I INVENTARISÁ PUNTONAN FUERTE</a:t>
            </a:r>
          </a:p>
          <a:p>
            <a:pPr algn="l">
              <a:lnSpc>
                <a:spcPts val="8399"/>
              </a:lnSpc>
            </a:pPr>
            <a:endParaRPr lang="en-US" sz="5999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315560" y="3415680"/>
            <a:ext cx="18669000" cy="6844106"/>
          </a:xfrm>
          <a:custGeom>
            <a:avLst/>
            <a:gdLst/>
            <a:ahLst/>
            <a:cxnLst/>
            <a:rect l="l" t="t" r="r" b="b"/>
            <a:pathLst>
              <a:path w="18288000" h="6844106">
                <a:moveTo>
                  <a:pt x="0" y="0"/>
                </a:moveTo>
                <a:lnTo>
                  <a:pt x="18288000" y="0"/>
                </a:lnTo>
                <a:lnTo>
                  <a:pt x="18288000" y="6844106"/>
                </a:lnTo>
                <a:lnTo>
                  <a:pt x="0" y="68441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9097" b="-39097"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8" name="Picture 7" descr="A yellow figure on a magnifying glass&#10;&#10;Description automatically generated">
            <a:extLst>
              <a:ext uri="{FF2B5EF4-FFF2-40B4-BE49-F238E27FC236}">
                <a16:creationId xmlns:a16="http://schemas.microsoft.com/office/drawing/2014/main" id="{04C34EF6-7FFB-0483-FCB8-2027A83B9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0119" y="0"/>
            <a:ext cx="18538119" cy="10287000"/>
            <a:chOff x="0" y="0"/>
            <a:chExt cx="4882467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2467" cy="2709333"/>
            </a:xfrm>
            <a:custGeom>
              <a:avLst/>
              <a:gdLst/>
              <a:ahLst/>
              <a:cxnLst/>
              <a:rect l="l" t="t" r="r" b="b"/>
              <a:pathLst>
                <a:path w="4882467" h="2709333">
                  <a:moveTo>
                    <a:pt x="0" y="0"/>
                  </a:moveTo>
                  <a:lnTo>
                    <a:pt x="4882467" y="0"/>
                  </a:lnTo>
                  <a:lnTo>
                    <a:pt x="488246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3B6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82467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734346"/>
            <a:ext cx="13331337" cy="312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5999">
                <a:solidFill>
                  <a:srgbClr val="FFFFFF"/>
                </a:solidFill>
                <a:latin typeface="Open Sans Bold"/>
              </a:rPr>
              <a:t>KONKRETISÁ SEÑALNAN </a:t>
            </a:r>
          </a:p>
          <a:p>
            <a:pPr algn="l">
              <a:lnSpc>
                <a:spcPts val="8399"/>
              </a:lnSpc>
            </a:pPr>
            <a:r>
              <a:rPr lang="en-US" sz="5999">
                <a:solidFill>
                  <a:srgbClr val="FFFFFF"/>
                </a:solidFill>
                <a:latin typeface="Open Sans Bold"/>
              </a:rPr>
              <a:t>PRÁKTIKA 1</a:t>
            </a:r>
          </a:p>
          <a:p>
            <a:pPr algn="l">
              <a:lnSpc>
                <a:spcPts val="8399"/>
              </a:lnSpc>
            </a:pPr>
            <a:endParaRPr lang="en-US" sz="5999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0" y="2896292"/>
            <a:ext cx="18288000" cy="7576751"/>
          </a:xfrm>
          <a:custGeom>
            <a:avLst/>
            <a:gdLst/>
            <a:ahLst/>
            <a:cxnLst/>
            <a:rect l="l" t="t" r="r" b="b"/>
            <a:pathLst>
              <a:path w="18288000" h="7576751">
                <a:moveTo>
                  <a:pt x="0" y="0"/>
                </a:moveTo>
                <a:lnTo>
                  <a:pt x="18288000" y="0"/>
                </a:lnTo>
                <a:lnTo>
                  <a:pt x="18288000" y="7576751"/>
                </a:lnTo>
                <a:lnTo>
                  <a:pt x="0" y="75767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31144"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8" name="Picture 7" descr="A notebook with a pen and glasses&#10;&#10;Description automatically generated">
            <a:extLst>
              <a:ext uri="{FF2B5EF4-FFF2-40B4-BE49-F238E27FC236}">
                <a16:creationId xmlns:a16="http://schemas.microsoft.com/office/drawing/2014/main" id="{AD9442C5-1A5C-C952-A344-70387D7291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0119" y="0"/>
            <a:ext cx="18538119" cy="10287000"/>
            <a:chOff x="0" y="0"/>
            <a:chExt cx="4882467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2467" cy="2709333"/>
            </a:xfrm>
            <a:custGeom>
              <a:avLst/>
              <a:gdLst/>
              <a:ahLst/>
              <a:cxnLst/>
              <a:rect l="l" t="t" r="r" b="b"/>
              <a:pathLst>
                <a:path w="4882467" h="2709333">
                  <a:moveTo>
                    <a:pt x="0" y="0"/>
                  </a:moveTo>
                  <a:lnTo>
                    <a:pt x="4882467" y="0"/>
                  </a:lnTo>
                  <a:lnTo>
                    <a:pt x="488246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3B6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82467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734346"/>
            <a:ext cx="13331337" cy="312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5999">
                <a:solidFill>
                  <a:srgbClr val="FFFFFF"/>
                </a:solidFill>
                <a:latin typeface="Open Sans Bold"/>
              </a:rPr>
              <a:t>KONKRETISÁ SEÑALNAN </a:t>
            </a:r>
          </a:p>
          <a:p>
            <a:pPr algn="l">
              <a:lnSpc>
                <a:spcPts val="8399"/>
              </a:lnSpc>
            </a:pPr>
            <a:r>
              <a:rPr lang="en-US" sz="5999">
                <a:solidFill>
                  <a:srgbClr val="FFFFFF"/>
                </a:solidFill>
                <a:latin typeface="Open Sans Bold"/>
              </a:rPr>
              <a:t>PRÁKTIKA 2</a:t>
            </a:r>
          </a:p>
          <a:p>
            <a:pPr algn="l">
              <a:lnSpc>
                <a:spcPts val="8399"/>
              </a:lnSpc>
            </a:pPr>
            <a:endParaRPr lang="en-US" sz="5999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250119" y="3413088"/>
            <a:ext cx="18538119" cy="7059955"/>
          </a:xfrm>
          <a:custGeom>
            <a:avLst/>
            <a:gdLst/>
            <a:ahLst/>
            <a:cxnLst/>
            <a:rect l="l" t="t" r="r" b="b"/>
            <a:pathLst>
              <a:path w="18288000" h="7059955">
                <a:moveTo>
                  <a:pt x="0" y="0"/>
                </a:moveTo>
                <a:lnTo>
                  <a:pt x="18288000" y="0"/>
                </a:lnTo>
                <a:lnTo>
                  <a:pt x="18288000" y="7059955"/>
                </a:lnTo>
                <a:lnTo>
                  <a:pt x="0" y="70599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4914" b="-37184"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8" name="Picture 7" descr="A child sitting on the ground with his head in his hands&#10;&#10;Description automatically generated">
            <a:extLst>
              <a:ext uri="{FF2B5EF4-FFF2-40B4-BE49-F238E27FC236}">
                <a16:creationId xmlns:a16="http://schemas.microsoft.com/office/drawing/2014/main" id="{3FB48D0D-C8F7-0BEC-4011-B93B944E69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0119" y="0"/>
            <a:ext cx="18538119" cy="10287000"/>
            <a:chOff x="0" y="0"/>
            <a:chExt cx="4882467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2467" cy="2709333"/>
            </a:xfrm>
            <a:custGeom>
              <a:avLst/>
              <a:gdLst/>
              <a:ahLst/>
              <a:cxnLst/>
              <a:rect l="l" t="t" r="r" b="b"/>
              <a:pathLst>
                <a:path w="4882467" h="2709333">
                  <a:moveTo>
                    <a:pt x="0" y="0"/>
                  </a:moveTo>
                  <a:lnTo>
                    <a:pt x="4882467" y="0"/>
                  </a:lnTo>
                  <a:lnTo>
                    <a:pt x="488246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3B6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82467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734346"/>
            <a:ext cx="13331337" cy="2066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5999">
                <a:solidFill>
                  <a:srgbClr val="FFFFFF"/>
                </a:solidFill>
                <a:latin typeface="Open Sans Bold"/>
              </a:rPr>
              <a:t>OPSERVASHON REAL I SUPHETIVO</a:t>
            </a:r>
          </a:p>
          <a:p>
            <a:pPr algn="l">
              <a:lnSpc>
                <a:spcPts val="8399"/>
              </a:lnSpc>
            </a:pPr>
            <a:endParaRPr lang="en-US" sz="5999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250119" y="2801273"/>
            <a:ext cx="18538119" cy="7671770"/>
          </a:xfrm>
          <a:custGeom>
            <a:avLst/>
            <a:gdLst/>
            <a:ahLst/>
            <a:cxnLst/>
            <a:rect l="l" t="t" r="r" b="b"/>
            <a:pathLst>
              <a:path w="18288000" h="7671770">
                <a:moveTo>
                  <a:pt x="0" y="0"/>
                </a:moveTo>
                <a:lnTo>
                  <a:pt x="18288000" y="0"/>
                </a:lnTo>
                <a:lnTo>
                  <a:pt x="18288000" y="7671770"/>
                </a:lnTo>
                <a:lnTo>
                  <a:pt x="0" y="76717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814" b="-28814"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8" name="Picture 7" descr="A close up of a stone vase&#10;&#10;Description automatically generated">
            <a:extLst>
              <a:ext uri="{FF2B5EF4-FFF2-40B4-BE49-F238E27FC236}">
                <a16:creationId xmlns:a16="http://schemas.microsoft.com/office/drawing/2014/main" id="{DE737E83-4F21-0425-562E-FA22D1C25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992281" y="1687753"/>
            <a:ext cx="10636284" cy="1009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5999" dirty="0">
                <a:solidFill>
                  <a:srgbClr val="A23B6C"/>
                </a:solidFill>
                <a:latin typeface="Open Sans Bold"/>
              </a:rPr>
              <a:t>VIDEO VIOLENSIA PÚBLIKO</a:t>
            </a:r>
          </a:p>
        </p:txBody>
      </p:sp>
      <p:pic>
        <p:nvPicPr>
          <p:cNvPr id="3" name="Picture 3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961998" y="3266434"/>
            <a:ext cx="12172950" cy="6129237"/>
          </a:xfrm>
          <a:prstGeom prst="rect">
            <a:avLst/>
          </a:prstGeom>
        </p:spPr>
      </p:pic>
      <p:pic>
        <p:nvPicPr>
          <p:cNvPr id="5" name="Picture 4" descr="A group of people standing outside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28AC68ED-2283-C6D6-96B1-6CEEA7BA0B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0119" y="0"/>
            <a:ext cx="18538119" cy="10287000"/>
            <a:chOff x="0" y="0"/>
            <a:chExt cx="4882467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2467" cy="2709333"/>
            </a:xfrm>
            <a:custGeom>
              <a:avLst/>
              <a:gdLst/>
              <a:ahLst/>
              <a:cxnLst/>
              <a:rect l="l" t="t" r="r" b="b"/>
              <a:pathLst>
                <a:path w="4882467" h="2709333">
                  <a:moveTo>
                    <a:pt x="0" y="0"/>
                  </a:moveTo>
                  <a:lnTo>
                    <a:pt x="4882467" y="0"/>
                  </a:lnTo>
                  <a:lnTo>
                    <a:pt x="488246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3B6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82467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734346"/>
            <a:ext cx="13331337" cy="3124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5999">
                <a:solidFill>
                  <a:srgbClr val="FFFFFF"/>
                </a:solidFill>
                <a:latin typeface="Open Sans Bold"/>
              </a:rPr>
              <a:t>KONKRETISÁ SEÑALNAN </a:t>
            </a:r>
          </a:p>
          <a:p>
            <a:pPr algn="l">
              <a:lnSpc>
                <a:spcPts val="8399"/>
              </a:lnSpc>
            </a:pPr>
            <a:r>
              <a:rPr lang="en-US" sz="5999">
                <a:solidFill>
                  <a:srgbClr val="FFFFFF"/>
                </a:solidFill>
                <a:latin typeface="Open Sans Bold"/>
              </a:rPr>
              <a:t>PRÁKTIKA 3</a:t>
            </a:r>
          </a:p>
          <a:p>
            <a:pPr algn="l">
              <a:lnSpc>
                <a:spcPts val="8399"/>
              </a:lnSpc>
            </a:pPr>
            <a:endParaRPr lang="en-US" sz="5999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-250119" y="3573354"/>
            <a:ext cx="18538119" cy="6899689"/>
          </a:xfrm>
          <a:custGeom>
            <a:avLst/>
            <a:gdLst/>
            <a:ahLst/>
            <a:cxnLst/>
            <a:rect l="l" t="t" r="r" b="b"/>
            <a:pathLst>
              <a:path w="18288000" h="6899689">
                <a:moveTo>
                  <a:pt x="0" y="0"/>
                </a:moveTo>
                <a:lnTo>
                  <a:pt x="18288000" y="0"/>
                </a:lnTo>
                <a:lnTo>
                  <a:pt x="18288000" y="6899689"/>
                </a:lnTo>
                <a:lnTo>
                  <a:pt x="0" y="68996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8351" b="-38351"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8" name="Picture 7" descr="A pencil next to a light bulb&#10;&#10;Description automatically generated">
            <a:extLst>
              <a:ext uri="{FF2B5EF4-FFF2-40B4-BE49-F238E27FC236}">
                <a16:creationId xmlns:a16="http://schemas.microsoft.com/office/drawing/2014/main" id="{EA27E4A1-AD47-40E1-DA80-314788BB5D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992281" y="1687753"/>
            <a:ext cx="10636284" cy="1009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5999" dirty="0">
                <a:solidFill>
                  <a:srgbClr val="A23B6C"/>
                </a:solidFill>
                <a:latin typeface="Open Sans Bold"/>
              </a:rPr>
              <a:t>VIDEO PAN KU PINDAKAS</a:t>
            </a:r>
          </a:p>
        </p:txBody>
      </p:sp>
      <p:pic>
        <p:nvPicPr>
          <p:cNvPr id="3" name="Picture 3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57525" y="3129063"/>
            <a:ext cx="12172950" cy="6129237"/>
          </a:xfrm>
          <a:prstGeom prst="rect">
            <a:avLst/>
          </a:prstGeom>
        </p:spPr>
      </p:pic>
      <p:pic>
        <p:nvPicPr>
          <p:cNvPr id="5" name="Picture 4" descr="A person and a child sitting at a table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6A45BADF-A251-B43F-A3DA-83685BCAEF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0594" y="0"/>
            <a:ext cx="16277858" cy="10287000"/>
            <a:chOff x="0" y="0"/>
            <a:chExt cx="428717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7172" cy="2709333"/>
            </a:xfrm>
            <a:custGeom>
              <a:avLst/>
              <a:gdLst/>
              <a:ahLst/>
              <a:cxnLst/>
              <a:rect l="l" t="t" r="r" b="b"/>
              <a:pathLst>
                <a:path w="4287172" h="2709333">
                  <a:moveTo>
                    <a:pt x="0" y="0"/>
                  </a:moveTo>
                  <a:lnTo>
                    <a:pt x="4287172" y="0"/>
                  </a:lnTo>
                  <a:lnTo>
                    <a:pt x="428717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3B6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87172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863042" y="0"/>
            <a:ext cx="2424958" cy="10287000"/>
          </a:xfrm>
          <a:custGeom>
            <a:avLst/>
            <a:gdLst/>
            <a:ahLst/>
            <a:cxnLst/>
            <a:rect l="l" t="t" r="r" b="b"/>
            <a:pathLst>
              <a:path w="2424958" h="10287000">
                <a:moveTo>
                  <a:pt x="0" y="0"/>
                </a:moveTo>
                <a:lnTo>
                  <a:pt x="2424958" y="0"/>
                </a:lnTo>
                <a:lnTo>
                  <a:pt x="24249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8207" r="-4104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028700" y="4076601"/>
            <a:ext cx="14520985" cy="4442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Kada paso di e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Kódigo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mester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wòrdu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dokumentá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den fail di e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personanan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enbolbí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.</a:t>
            </a:r>
          </a:p>
          <a:p>
            <a:pPr algn="l">
              <a:lnSpc>
                <a:spcPts val="5040"/>
              </a:lnSpc>
            </a:pPr>
            <a:endParaRPr lang="en-US" sz="3600" spc="259" dirty="0">
              <a:solidFill>
                <a:srgbClr val="FFFFFF"/>
              </a:solidFill>
              <a:latin typeface="Open Sans"/>
            </a:endParaRPr>
          </a:p>
          <a:p>
            <a:pPr algn="l">
              <a:lnSpc>
                <a:spcPts val="5040"/>
              </a:lnSpc>
            </a:pP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Meta pa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dokumentá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:</a:t>
            </a: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kontinuidat</a:t>
            </a:r>
            <a:endParaRPr lang="en-US" sz="3600" spc="259" dirty="0">
              <a:solidFill>
                <a:srgbClr val="FFFFFF"/>
              </a:solidFill>
              <a:latin typeface="Open Sans"/>
            </a:endParaRP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kalidat</a:t>
            </a:r>
            <a:endParaRPr lang="en-US" sz="3600" spc="259" dirty="0">
              <a:solidFill>
                <a:srgbClr val="FFFFFF"/>
              </a:solidFill>
              <a:latin typeface="Open Sans"/>
            </a:endParaRP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responsabilisashon</a:t>
            </a:r>
            <a:endParaRPr lang="en-US" sz="3600" spc="259" dirty="0">
              <a:solidFill>
                <a:srgbClr val="FFFFFF"/>
              </a:solidFill>
              <a:latin typeface="Open Sa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028700" y="923925"/>
            <a:ext cx="18206357" cy="1009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5999" spc="431">
                <a:solidFill>
                  <a:srgbClr val="FFFFFF"/>
                </a:solidFill>
                <a:latin typeface="Open Sans Bold"/>
              </a:rPr>
              <a:t>DOKUMENTÁ DEN E KÓDIGO</a:t>
            </a:r>
          </a:p>
        </p:txBody>
      </p:sp>
      <p:pic>
        <p:nvPicPr>
          <p:cNvPr id="9" name="Picture 8" descr="A purple rectangular object with white text&#10;&#10;Description automatically generated">
            <a:extLst>
              <a:ext uri="{FF2B5EF4-FFF2-40B4-BE49-F238E27FC236}">
                <a16:creationId xmlns:a16="http://schemas.microsoft.com/office/drawing/2014/main" id="{E34561E5-38A0-D4B0-CA72-2A0C860589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0119" y="0"/>
            <a:ext cx="18538119" cy="2810543"/>
            <a:chOff x="0" y="0"/>
            <a:chExt cx="4882467" cy="7402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2467" cy="740225"/>
            </a:xfrm>
            <a:custGeom>
              <a:avLst/>
              <a:gdLst/>
              <a:ahLst/>
              <a:cxnLst/>
              <a:rect l="l" t="t" r="r" b="b"/>
              <a:pathLst>
                <a:path w="4882467" h="740225">
                  <a:moveTo>
                    <a:pt x="0" y="0"/>
                  </a:moveTo>
                  <a:lnTo>
                    <a:pt x="4882467" y="0"/>
                  </a:lnTo>
                  <a:lnTo>
                    <a:pt x="4882467" y="740225"/>
                  </a:lnTo>
                  <a:lnTo>
                    <a:pt x="0" y="740225"/>
                  </a:lnTo>
                  <a:close/>
                </a:path>
              </a:pathLst>
            </a:custGeom>
            <a:solidFill>
              <a:srgbClr val="A23B6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82467" cy="787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734346"/>
            <a:ext cx="13331337" cy="1009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5999">
                <a:solidFill>
                  <a:srgbClr val="FFFFFF"/>
                </a:solidFill>
                <a:latin typeface="Open Sans Bold"/>
              </a:rPr>
              <a:t>FORSANAN I PREOKUPASHONAN</a:t>
            </a:r>
          </a:p>
        </p:txBody>
      </p:sp>
      <p:sp>
        <p:nvSpPr>
          <p:cNvPr id="6" name="Freeform 6"/>
          <p:cNvSpPr/>
          <p:nvPr/>
        </p:nvSpPr>
        <p:spPr>
          <a:xfrm>
            <a:off x="1028700" y="4706713"/>
            <a:ext cx="3296299" cy="3296299"/>
          </a:xfrm>
          <a:custGeom>
            <a:avLst/>
            <a:gdLst/>
            <a:ahLst/>
            <a:cxnLst/>
            <a:rect l="l" t="t" r="r" b="b"/>
            <a:pathLst>
              <a:path w="3296299" h="3296299">
                <a:moveTo>
                  <a:pt x="0" y="0"/>
                </a:moveTo>
                <a:lnTo>
                  <a:pt x="3296299" y="0"/>
                </a:lnTo>
                <a:lnTo>
                  <a:pt x="3296299" y="3296299"/>
                </a:lnTo>
                <a:lnTo>
                  <a:pt x="0" y="3296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5623576" y="839121"/>
            <a:ext cx="1635724" cy="1324937"/>
          </a:xfrm>
          <a:custGeom>
            <a:avLst/>
            <a:gdLst/>
            <a:ahLst/>
            <a:cxnLst/>
            <a:rect l="l" t="t" r="r" b="b"/>
            <a:pathLst>
              <a:path w="1635724" h="1324937">
                <a:moveTo>
                  <a:pt x="0" y="0"/>
                </a:moveTo>
                <a:lnTo>
                  <a:pt x="1635724" y="0"/>
                </a:lnTo>
                <a:lnTo>
                  <a:pt x="1635724" y="1324937"/>
                </a:lnTo>
                <a:lnTo>
                  <a:pt x="0" y="132493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5314234" y="4211589"/>
            <a:ext cx="11945066" cy="4642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241"/>
              </a:lnSpc>
              <a:spcBef>
                <a:spcPct val="0"/>
              </a:spcBef>
            </a:pPr>
            <a:r>
              <a:rPr lang="en-US" sz="6600" dirty="0">
                <a:solidFill>
                  <a:srgbClr val="000000"/>
                </a:solidFill>
                <a:latin typeface="Open Sans Bold"/>
              </a:rPr>
              <a:t>Den paso 1 di e </a:t>
            </a:r>
            <a:r>
              <a:rPr lang="en-US" sz="6600" dirty="0" err="1">
                <a:solidFill>
                  <a:srgbClr val="000000"/>
                </a:solidFill>
                <a:latin typeface="Open Sans Bold"/>
              </a:rPr>
              <a:t>Kódigo</a:t>
            </a:r>
            <a:r>
              <a:rPr lang="en-US" sz="6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Open Sans Bold"/>
              </a:rPr>
              <a:t>nos</a:t>
            </a:r>
            <a:r>
              <a:rPr lang="en-US" sz="6600" dirty="0">
                <a:solidFill>
                  <a:srgbClr val="000000"/>
                </a:solidFill>
                <a:latin typeface="Open Sans Bold"/>
              </a:rPr>
              <a:t> ta </a:t>
            </a:r>
            <a:r>
              <a:rPr lang="en-US" sz="6600" dirty="0" err="1">
                <a:solidFill>
                  <a:srgbClr val="000000"/>
                </a:solidFill>
                <a:latin typeface="Open Sans Bold"/>
              </a:rPr>
              <a:t>presentá</a:t>
            </a:r>
            <a:r>
              <a:rPr lang="en-US" sz="6600" dirty="0">
                <a:solidFill>
                  <a:srgbClr val="000000"/>
                </a:solidFill>
                <a:latin typeface="Open Sans Bold"/>
              </a:rPr>
              <a:t> no </a:t>
            </a:r>
            <a:r>
              <a:rPr lang="en-US" sz="6600" dirty="0" err="1">
                <a:solidFill>
                  <a:srgbClr val="000000"/>
                </a:solidFill>
                <a:latin typeface="Open Sans Bold"/>
              </a:rPr>
              <a:t>solamente</a:t>
            </a:r>
            <a:r>
              <a:rPr lang="en-US" sz="6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Open Sans Bold"/>
              </a:rPr>
              <a:t>preokupashonan</a:t>
            </a:r>
            <a:r>
              <a:rPr lang="en-US" sz="6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Open Sans Bold"/>
              </a:rPr>
              <a:t>pero</a:t>
            </a:r>
            <a:r>
              <a:rPr lang="en-US" sz="6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Open Sans Bold"/>
              </a:rPr>
              <a:t>tambe</a:t>
            </a:r>
            <a:r>
              <a:rPr lang="en-US" sz="6600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6600" dirty="0" err="1">
                <a:solidFill>
                  <a:srgbClr val="000000"/>
                </a:solidFill>
                <a:latin typeface="Open Sans Bold"/>
              </a:rPr>
              <a:t>forsanan</a:t>
            </a:r>
            <a:r>
              <a:rPr lang="en-US" sz="6600" dirty="0">
                <a:solidFill>
                  <a:srgbClr val="000000"/>
                </a:solidFill>
                <a:latin typeface="Open Sans Bold"/>
              </a:rPr>
              <a:t> </a:t>
            </a:r>
          </a:p>
        </p:txBody>
      </p:sp>
      <p:pic>
        <p:nvPicPr>
          <p:cNvPr id="10" name="Picture 9" descr="A white and purple card with black text&#10;&#10;Description automatically generated">
            <a:extLst>
              <a:ext uri="{FF2B5EF4-FFF2-40B4-BE49-F238E27FC236}">
                <a16:creationId xmlns:a16="http://schemas.microsoft.com/office/drawing/2014/main" id="{6098A7FE-0FB6-EAFF-D656-D53DEE4DB0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0119" y="0"/>
            <a:ext cx="18538119" cy="10287000"/>
            <a:chOff x="0" y="0"/>
            <a:chExt cx="4882467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2467" cy="2709333"/>
            </a:xfrm>
            <a:custGeom>
              <a:avLst/>
              <a:gdLst/>
              <a:ahLst/>
              <a:cxnLst/>
              <a:rect l="l" t="t" r="r" b="b"/>
              <a:pathLst>
                <a:path w="4882467" h="2709333">
                  <a:moveTo>
                    <a:pt x="0" y="0"/>
                  </a:moveTo>
                  <a:lnTo>
                    <a:pt x="4882467" y="0"/>
                  </a:lnTo>
                  <a:lnTo>
                    <a:pt x="488246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3B6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82467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623576" y="839121"/>
            <a:ext cx="1635724" cy="1324937"/>
          </a:xfrm>
          <a:custGeom>
            <a:avLst/>
            <a:gdLst/>
            <a:ahLst/>
            <a:cxnLst/>
            <a:rect l="l" t="t" r="r" b="b"/>
            <a:pathLst>
              <a:path w="1635724" h="1324937">
                <a:moveTo>
                  <a:pt x="0" y="0"/>
                </a:moveTo>
                <a:lnTo>
                  <a:pt x="1635724" y="0"/>
                </a:lnTo>
                <a:lnTo>
                  <a:pt x="1635724" y="1324937"/>
                </a:lnTo>
                <a:lnTo>
                  <a:pt x="0" y="13249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028700" y="415739"/>
            <a:ext cx="11999673" cy="20837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5999" dirty="0">
                <a:solidFill>
                  <a:srgbClr val="FFFFFF"/>
                </a:solidFill>
                <a:latin typeface="Open Sans Bold"/>
              </a:rPr>
              <a:t>MALTRATO / ABUSU DI MUCHA </a:t>
            </a:r>
          </a:p>
          <a:p>
            <a:pPr algn="l">
              <a:lnSpc>
                <a:spcPts val="8399"/>
              </a:lnSpc>
            </a:pPr>
            <a:r>
              <a:rPr lang="en-US" sz="5999" dirty="0">
                <a:solidFill>
                  <a:srgbClr val="FFFFFF"/>
                </a:solidFill>
                <a:latin typeface="Open Sans Bold"/>
              </a:rPr>
              <a:t>I VIOLENSIA RELASHONAL</a:t>
            </a:r>
          </a:p>
        </p:txBody>
      </p:sp>
      <p:sp>
        <p:nvSpPr>
          <p:cNvPr id="7" name="Freeform 7"/>
          <p:cNvSpPr/>
          <p:nvPr/>
        </p:nvSpPr>
        <p:spPr>
          <a:xfrm>
            <a:off x="-250119" y="3493047"/>
            <a:ext cx="18538119" cy="6793953"/>
          </a:xfrm>
          <a:custGeom>
            <a:avLst/>
            <a:gdLst/>
            <a:ahLst/>
            <a:cxnLst/>
            <a:rect l="l" t="t" r="r" b="b"/>
            <a:pathLst>
              <a:path w="18288000" h="6793953">
                <a:moveTo>
                  <a:pt x="0" y="0"/>
                </a:moveTo>
                <a:lnTo>
                  <a:pt x="18288000" y="0"/>
                </a:lnTo>
                <a:lnTo>
                  <a:pt x="18288000" y="6793953"/>
                </a:lnTo>
                <a:lnTo>
                  <a:pt x="0" y="67939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9726" b="-39726"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9" name="Picture 8" descr="A hand holding a child&#10;&#10;Description automatically generated">
            <a:extLst>
              <a:ext uri="{FF2B5EF4-FFF2-40B4-BE49-F238E27FC236}">
                <a16:creationId xmlns:a16="http://schemas.microsoft.com/office/drawing/2014/main" id="{428E3045-CBE9-F9E4-5F42-D11F99D2CD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0594" y="0"/>
            <a:ext cx="16277858" cy="10287000"/>
            <a:chOff x="0" y="0"/>
            <a:chExt cx="428717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7172" cy="2709333"/>
            </a:xfrm>
            <a:custGeom>
              <a:avLst/>
              <a:gdLst/>
              <a:ahLst/>
              <a:cxnLst/>
              <a:rect l="l" t="t" r="r" b="b"/>
              <a:pathLst>
                <a:path w="4287172" h="2709333">
                  <a:moveTo>
                    <a:pt x="0" y="0"/>
                  </a:moveTo>
                  <a:lnTo>
                    <a:pt x="4287172" y="0"/>
                  </a:lnTo>
                  <a:lnTo>
                    <a:pt x="428717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3B6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87172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863042" y="0"/>
            <a:ext cx="2424958" cy="10287000"/>
          </a:xfrm>
          <a:custGeom>
            <a:avLst/>
            <a:gdLst/>
            <a:ahLst/>
            <a:cxnLst/>
            <a:rect l="l" t="t" r="r" b="b"/>
            <a:pathLst>
              <a:path w="2424958" h="10287000">
                <a:moveTo>
                  <a:pt x="0" y="0"/>
                </a:moveTo>
                <a:lnTo>
                  <a:pt x="2424958" y="0"/>
                </a:lnTo>
                <a:lnTo>
                  <a:pt x="24249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8207" r="-4104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028700" y="923925"/>
            <a:ext cx="18206357" cy="1009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5999" spc="431" dirty="0">
                <a:solidFill>
                  <a:srgbClr val="FFFFFF"/>
                </a:solidFill>
                <a:latin typeface="Open Sans Bold"/>
              </a:rPr>
              <a:t>DOKUMENTÁ KU KOUTELA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37843" y="2522978"/>
            <a:ext cx="14520985" cy="6995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Distinguí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echonan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for di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interpretashonnan</a:t>
            </a:r>
            <a:endParaRPr lang="en-US" sz="3600" spc="259" dirty="0">
              <a:solidFill>
                <a:srgbClr val="FFFFFF"/>
              </a:solidFill>
              <a:latin typeface="Open Sans"/>
            </a:endParaRP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Ku ken,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na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ki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manera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, ki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ora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i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tokante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kiko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</a:t>
            </a: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Menshoná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e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fuente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si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a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haña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informashon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di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otro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hende</a:t>
            </a:r>
            <a:endParaRPr lang="en-US" sz="3600" spc="259" dirty="0">
              <a:solidFill>
                <a:srgbClr val="FFFFFF"/>
              </a:solidFill>
              <a:latin typeface="Open Sans"/>
            </a:endParaRP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Deskribí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e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vishon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di e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kliente</a:t>
            </a:r>
            <a:endParaRPr lang="en-US" sz="3600" spc="259" dirty="0">
              <a:solidFill>
                <a:srgbClr val="FFFFFF"/>
              </a:solidFill>
              <a:latin typeface="Open Sans"/>
            </a:endParaRP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Husga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solamente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riba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area di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konosementu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basá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riba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echonan</a:t>
            </a:r>
            <a:endParaRPr lang="en-US" sz="3600" spc="259" dirty="0">
              <a:solidFill>
                <a:srgbClr val="FFFFFF"/>
              </a:solidFill>
              <a:latin typeface="Open Sans"/>
            </a:endParaRP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Solamente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ekspertonan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por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diagnostiká</a:t>
            </a:r>
            <a:endParaRPr lang="en-US" sz="3600" spc="259" dirty="0">
              <a:solidFill>
                <a:srgbClr val="FFFFFF"/>
              </a:solidFill>
              <a:latin typeface="Open Sans"/>
            </a:endParaRP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Keda neutral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si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tende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un opinion di un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hende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tokante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otro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hende</a:t>
            </a:r>
            <a:endParaRPr lang="en-US" sz="3600" spc="259" dirty="0">
              <a:solidFill>
                <a:srgbClr val="FFFFFF"/>
              </a:solidFill>
              <a:latin typeface="Open Sans"/>
            </a:endParaRP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Kontinuashon</a:t>
            </a:r>
            <a:endParaRPr lang="en-US" sz="3600" spc="259" dirty="0">
              <a:solidFill>
                <a:srgbClr val="FFFFFF"/>
              </a:solidFill>
              <a:latin typeface="Open Sans"/>
            </a:endParaRPr>
          </a:p>
        </p:txBody>
      </p:sp>
      <p:pic>
        <p:nvPicPr>
          <p:cNvPr id="9" name="Picture 8" descr="A purple background with white text&#10;&#10;Description automatically generated">
            <a:extLst>
              <a:ext uri="{FF2B5EF4-FFF2-40B4-BE49-F238E27FC236}">
                <a16:creationId xmlns:a16="http://schemas.microsoft.com/office/drawing/2014/main" id="{864972A8-865D-4EAE-9735-4442FE4EB8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40594" y="0"/>
            <a:ext cx="16277858" cy="10287000"/>
            <a:chOff x="0" y="0"/>
            <a:chExt cx="4287172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287172" cy="2709333"/>
            </a:xfrm>
            <a:custGeom>
              <a:avLst/>
              <a:gdLst/>
              <a:ahLst/>
              <a:cxnLst/>
              <a:rect l="l" t="t" r="r" b="b"/>
              <a:pathLst>
                <a:path w="4287172" h="2709333">
                  <a:moveTo>
                    <a:pt x="0" y="0"/>
                  </a:moveTo>
                  <a:lnTo>
                    <a:pt x="4287172" y="0"/>
                  </a:lnTo>
                  <a:lnTo>
                    <a:pt x="428717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3B6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287172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863042" y="0"/>
            <a:ext cx="2424958" cy="10287000"/>
          </a:xfrm>
          <a:custGeom>
            <a:avLst/>
            <a:gdLst/>
            <a:ahLst/>
            <a:cxnLst/>
            <a:rect l="l" t="t" r="r" b="b"/>
            <a:pathLst>
              <a:path w="2424958" h="10287000">
                <a:moveTo>
                  <a:pt x="0" y="0"/>
                </a:moveTo>
                <a:lnTo>
                  <a:pt x="2424958" y="0"/>
                </a:lnTo>
                <a:lnTo>
                  <a:pt x="242495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8207" r="-4104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028700" y="923925"/>
            <a:ext cx="18206357" cy="1009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5999" spc="431" dirty="0">
                <a:solidFill>
                  <a:srgbClr val="FFFFFF"/>
                </a:solidFill>
                <a:latin typeface="Open Sans Bold"/>
              </a:rPr>
              <a:t>DERECHI MARÁ NA E FAIL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629588"/>
            <a:ext cx="14520985" cy="44424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40"/>
              </a:lnSpc>
            </a:pP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E fail ta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keda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di e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organisashon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. E persona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enbolbí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tin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algun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derechi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mará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na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e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datonan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ku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a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wòrdu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registrá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i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ku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ta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relatá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na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dje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.  </a:t>
            </a:r>
          </a:p>
          <a:p>
            <a:pPr algn="l">
              <a:lnSpc>
                <a:spcPts val="5040"/>
              </a:lnSpc>
            </a:pPr>
            <a:endParaRPr lang="en-US" sz="3600" spc="259" dirty="0">
              <a:solidFill>
                <a:srgbClr val="FFFFFF"/>
              </a:solidFill>
              <a:latin typeface="Open Sans"/>
            </a:endParaRP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Kontrolá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i</a:t>
            </a:r>
            <a:r>
              <a:rPr lang="en-US" sz="3600" spc="259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kopia</a:t>
            </a:r>
            <a:endParaRPr lang="en-US" sz="3600" spc="259" dirty="0">
              <a:solidFill>
                <a:srgbClr val="FFFFFF"/>
              </a:solidFill>
              <a:latin typeface="Open Sans"/>
            </a:endParaRP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Korekshon</a:t>
            </a:r>
            <a:endParaRPr lang="en-US" sz="3600" spc="259" dirty="0">
              <a:solidFill>
                <a:srgbClr val="FFFFFF"/>
              </a:solidFill>
              <a:latin typeface="Open Sans"/>
            </a:endParaRP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 spc="259" dirty="0" err="1">
                <a:solidFill>
                  <a:srgbClr val="FFFFFF"/>
                </a:solidFill>
                <a:latin typeface="Open Sans"/>
              </a:rPr>
              <a:t>Destrukshon</a:t>
            </a:r>
            <a:endParaRPr lang="en-US" sz="3600" spc="259" dirty="0">
              <a:solidFill>
                <a:srgbClr val="FFFFFF"/>
              </a:solidFill>
              <a:latin typeface="Open Sans"/>
            </a:endParaRPr>
          </a:p>
        </p:txBody>
      </p:sp>
      <p:pic>
        <p:nvPicPr>
          <p:cNvPr id="9" name="Picture 8" descr="A purple background with white text&#10;&#10;Description automatically generated">
            <a:extLst>
              <a:ext uri="{FF2B5EF4-FFF2-40B4-BE49-F238E27FC236}">
                <a16:creationId xmlns:a16="http://schemas.microsoft.com/office/drawing/2014/main" id="{21880676-181E-175F-D52E-A04648B04D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0119" y="0"/>
            <a:ext cx="18538119" cy="2810543"/>
            <a:chOff x="0" y="0"/>
            <a:chExt cx="4882467" cy="7402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2467" cy="740225"/>
            </a:xfrm>
            <a:custGeom>
              <a:avLst/>
              <a:gdLst/>
              <a:ahLst/>
              <a:cxnLst/>
              <a:rect l="l" t="t" r="r" b="b"/>
              <a:pathLst>
                <a:path w="4882467" h="740225">
                  <a:moveTo>
                    <a:pt x="0" y="0"/>
                  </a:moveTo>
                  <a:lnTo>
                    <a:pt x="4882467" y="0"/>
                  </a:lnTo>
                  <a:lnTo>
                    <a:pt x="4882467" y="740225"/>
                  </a:lnTo>
                  <a:lnTo>
                    <a:pt x="0" y="740225"/>
                  </a:lnTo>
                  <a:close/>
                </a:path>
              </a:pathLst>
            </a:custGeom>
            <a:solidFill>
              <a:srgbClr val="A23B6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82467" cy="7878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415739"/>
            <a:ext cx="13331337" cy="2066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5999">
                <a:solidFill>
                  <a:srgbClr val="FFFFFF"/>
                </a:solidFill>
                <a:latin typeface="Open Sans Bold"/>
              </a:rPr>
              <a:t>KASO PA PRAKTIKÁ - 2</a:t>
            </a:r>
          </a:p>
          <a:p>
            <a:pPr algn="l">
              <a:lnSpc>
                <a:spcPts val="8399"/>
              </a:lnSpc>
            </a:pPr>
            <a:r>
              <a:rPr lang="en-US" sz="5999">
                <a:solidFill>
                  <a:srgbClr val="FFFFFF"/>
                </a:solidFill>
                <a:latin typeface="Open Sans Bold"/>
              </a:rPr>
              <a:t>JERSON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670300"/>
            <a:ext cx="16230600" cy="6748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000000"/>
                </a:solidFill>
                <a:latin typeface="Open Sans"/>
              </a:rPr>
              <a:t>Jerson (8) tin kasi un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aña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kaba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na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‘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opvang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’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despues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di skol. Den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komienso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e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tabata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basta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ketu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.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Awor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e ta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demostrá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ku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regularidat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komportashon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ku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no ta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aseptabel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. E ta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kue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pleitu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mashá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lihé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ku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e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otro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muchanan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, e no ta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skucha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e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pedagogo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mayoria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bia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e ta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kansá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i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ta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drumi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tin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bia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riba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banki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. Ta parse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ku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e no ta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gustando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mashá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na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‘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opvang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’;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solamente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e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gusta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hunga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ku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Lego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ora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su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amigu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Tyson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tei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. E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pedagógonan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ta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haña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e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kontakto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ku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mama di Jerson, Brenda,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difísil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. E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pedagógonan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por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lo general, ta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evité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un tiki. Brenda ta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karga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e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responsabilidat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di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su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dos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yunan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su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so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komo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mama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soltera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. E ta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hopi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drùk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pa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motibu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di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su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trabou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, den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su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posishon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di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hefe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.  Nan ta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kont’é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ku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tin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bia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no ta bai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masha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bon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na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‘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opvang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’,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pero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e ta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ignorá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399" dirty="0" err="1">
                <a:solidFill>
                  <a:srgbClr val="000000"/>
                </a:solidFill>
                <a:latin typeface="Open Sans"/>
              </a:rPr>
              <a:t>esaki</a:t>
            </a:r>
            <a:r>
              <a:rPr lang="en-US" sz="3399" dirty="0">
                <a:solidFill>
                  <a:srgbClr val="000000"/>
                </a:solidFill>
                <a:latin typeface="Open Sans"/>
              </a:rPr>
              <a:t>. </a:t>
            </a:r>
          </a:p>
          <a:p>
            <a:pPr algn="l">
              <a:lnSpc>
                <a:spcPts val="5039"/>
              </a:lnSpc>
              <a:spcBef>
                <a:spcPct val="0"/>
              </a:spcBef>
            </a:pPr>
            <a:endParaRPr lang="en-US" sz="3399" dirty="0">
              <a:solidFill>
                <a:srgbClr val="000000"/>
              </a:solidFill>
              <a:latin typeface="Open Sans"/>
            </a:endParaRPr>
          </a:p>
        </p:txBody>
      </p:sp>
      <p:pic>
        <p:nvPicPr>
          <p:cNvPr id="8" name="Picture 7" descr="A close-up of a text&#10;&#10;Description automatically generated">
            <a:extLst>
              <a:ext uri="{FF2B5EF4-FFF2-40B4-BE49-F238E27FC236}">
                <a16:creationId xmlns:a16="http://schemas.microsoft.com/office/drawing/2014/main" id="{D95F0E1A-382F-399A-693C-996F9E1206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992281" y="1687753"/>
            <a:ext cx="10636284" cy="1009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5999">
                <a:solidFill>
                  <a:srgbClr val="A23B6C"/>
                </a:solidFill>
                <a:latin typeface="Open Sans Bold"/>
              </a:rPr>
              <a:t>VIDEO DOKUMENTASHON</a:t>
            </a:r>
          </a:p>
        </p:txBody>
      </p:sp>
      <p:pic>
        <p:nvPicPr>
          <p:cNvPr id="3" name="Picture 3"/>
          <p:cNvPicPr>
            <a:picLocks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657600" y="3362425"/>
            <a:ext cx="10972800" cy="6172199"/>
          </a:xfrm>
          <a:prstGeom prst="rect">
            <a:avLst/>
          </a:prstGeom>
        </p:spPr>
      </p:pic>
      <p:pic>
        <p:nvPicPr>
          <p:cNvPr id="5" name="Picture 4" descr="A person sitting at a desk&#10;&#10;Description automatically generated">
            <a:hlinkClick r:id="rId4"/>
            <a:extLst>
              <a:ext uri="{FF2B5EF4-FFF2-40B4-BE49-F238E27FC236}">
                <a16:creationId xmlns:a16="http://schemas.microsoft.com/office/drawing/2014/main" id="{DAAAFAED-20B8-8842-0525-4B7BC57283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0119" y="0"/>
            <a:ext cx="18538119" cy="3792412"/>
            <a:chOff x="0" y="0"/>
            <a:chExt cx="4882467" cy="9988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2467" cy="998825"/>
            </a:xfrm>
            <a:custGeom>
              <a:avLst/>
              <a:gdLst/>
              <a:ahLst/>
              <a:cxnLst/>
              <a:rect l="l" t="t" r="r" b="b"/>
              <a:pathLst>
                <a:path w="4882467" h="998825">
                  <a:moveTo>
                    <a:pt x="0" y="0"/>
                  </a:moveTo>
                  <a:lnTo>
                    <a:pt x="4882467" y="0"/>
                  </a:lnTo>
                  <a:lnTo>
                    <a:pt x="4882467" y="998825"/>
                  </a:lnTo>
                  <a:lnTo>
                    <a:pt x="0" y="998825"/>
                  </a:lnTo>
                  <a:close/>
                </a:path>
              </a:pathLst>
            </a:custGeom>
            <a:solidFill>
              <a:srgbClr val="A23B6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82467" cy="10464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734346"/>
            <a:ext cx="13978708" cy="2066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5999">
                <a:solidFill>
                  <a:srgbClr val="FFFFFF"/>
                </a:solidFill>
                <a:latin typeface="Open Sans Bold"/>
              </a:rPr>
              <a:t>PLAN DI DESAROYO PERSONAL (POP)</a:t>
            </a:r>
          </a:p>
          <a:p>
            <a:pPr algn="l">
              <a:lnSpc>
                <a:spcPts val="8399"/>
              </a:lnSpc>
            </a:pPr>
            <a:r>
              <a:rPr lang="en-US" sz="5999">
                <a:solidFill>
                  <a:srgbClr val="FFFFFF"/>
                </a:solidFill>
                <a:latin typeface="Open Sans Bold"/>
              </a:rPr>
              <a:t>PRÁKTIKA 2</a:t>
            </a:r>
          </a:p>
        </p:txBody>
      </p:sp>
      <p:sp>
        <p:nvSpPr>
          <p:cNvPr id="6" name="Freeform 6"/>
          <p:cNvSpPr/>
          <p:nvPr/>
        </p:nvSpPr>
        <p:spPr>
          <a:xfrm>
            <a:off x="-250119" y="3606042"/>
            <a:ext cx="18538119" cy="6844106"/>
          </a:xfrm>
          <a:custGeom>
            <a:avLst/>
            <a:gdLst/>
            <a:ahLst/>
            <a:cxnLst/>
            <a:rect l="l" t="t" r="r" b="b"/>
            <a:pathLst>
              <a:path w="18288000" h="6844106">
                <a:moveTo>
                  <a:pt x="0" y="0"/>
                </a:moveTo>
                <a:lnTo>
                  <a:pt x="18288000" y="0"/>
                </a:lnTo>
                <a:lnTo>
                  <a:pt x="18288000" y="6844106"/>
                </a:lnTo>
                <a:lnTo>
                  <a:pt x="0" y="68441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7999" b="-40194"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8" name="Picture 7" descr="A wooden doll standing next to a staircase&#10;&#10;Description automatically generated">
            <a:extLst>
              <a:ext uri="{FF2B5EF4-FFF2-40B4-BE49-F238E27FC236}">
                <a16:creationId xmlns:a16="http://schemas.microsoft.com/office/drawing/2014/main" id="{A3A984D2-A6B5-D066-D4CB-64D716CDE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898353" y="4251319"/>
            <a:ext cx="5296555" cy="4581520"/>
          </a:xfrm>
          <a:custGeom>
            <a:avLst/>
            <a:gdLst/>
            <a:ahLst/>
            <a:cxnLst/>
            <a:rect l="l" t="t" r="r" b="b"/>
            <a:pathLst>
              <a:path w="5296555" h="4581520">
                <a:moveTo>
                  <a:pt x="0" y="0"/>
                </a:moveTo>
                <a:lnTo>
                  <a:pt x="5296555" y="0"/>
                </a:lnTo>
                <a:lnTo>
                  <a:pt x="5296555" y="4581520"/>
                </a:lnTo>
                <a:lnTo>
                  <a:pt x="0" y="458152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0" y="4802793"/>
            <a:ext cx="18288000" cy="5484207"/>
            <a:chOff x="0" y="0"/>
            <a:chExt cx="4882467" cy="14444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82467" cy="1444400"/>
            </a:xfrm>
            <a:custGeom>
              <a:avLst/>
              <a:gdLst/>
              <a:ahLst/>
              <a:cxnLst/>
              <a:rect l="l" t="t" r="r" b="b"/>
              <a:pathLst>
                <a:path w="4882467" h="1444400">
                  <a:moveTo>
                    <a:pt x="0" y="0"/>
                  </a:moveTo>
                  <a:lnTo>
                    <a:pt x="4882467" y="0"/>
                  </a:lnTo>
                  <a:lnTo>
                    <a:pt x="4882467" y="1444400"/>
                  </a:lnTo>
                  <a:lnTo>
                    <a:pt x="0" y="1444400"/>
                  </a:lnTo>
                  <a:close/>
                </a:path>
              </a:pathLst>
            </a:custGeom>
            <a:solidFill>
              <a:srgbClr val="A23B6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82467" cy="1492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74057" y="1851821"/>
            <a:ext cx="14051386" cy="10026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259"/>
              </a:lnSpc>
            </a:pPr>
            <a:r>
              <a:rPr lang="en-US" sz="5899" dirty="0">
                <a:solidFill>
                  <a:srgbClr val="A23B6C"/>
                </a:solidFill>
                <a:latin typeface="Open Sans Bold"/>
              </a:rPr>
              <a:t>FINAL </a:t>
            </a:r>
          </a:p>
        </p:txBody>
      </p:sp>
      <p:sp>
        <p:nvSpPr>
          <p:cNvPr id="7" name="Freeform 7"/>
          <p:cNvSpPr/>
          <p:nvPr/>
        </p:nvSpPr>
        <p:spPr>
          <a:xfrm>
            <a:off x="13024078" y="7619778"/>
            <a:ext cx="4235222" cy="1618697"/>
          </a:xfrm>
          <a:custGeom>
            <a:avLst/>
            <a:gdLst/>
            <a:ahLst/>
            <a:cxnLst/>
            <a:rect l="l" t="t" r="r" b="b"/>
            <a:pathLst>
              <a:path w="4235222" h="1618697">
                <a:moveTo>
                  <a:pt x="0" y="0"/>
                </a:moveTo>
                <a:lnTo>
                  <a:pt x="4235222" y="0"/>
                </a:lnTo>
                <a:lnTo>
                  <a:pt x="4235222" y="1618697"/>
                </a:lnTo>
                <a:lnTo>
                  <a:pt x="0" y="16186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3693622" y="5309629"/>
            <a:ext cx="4251484" cy="4464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400"/>
              </a:lnSpc>
            </a:pPr>
            <a:r>
              <a:rPr lang="en-US" sz="26000">
                <a:solidFill>
                  <a:srgbClr val="FFFFFF"/>
                </a:solidFill>
                <a:latin typeface="Open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7870051"/>
            <a:ext cx="4251484" cy="13684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200"/>
              </a:lnSpc>
            </a:pPr>
            <a:r>
              <a:rPr lang="en-US" sz="8000">
                <a:solidFill>
                  <a:srgbClr val="FFFFFF"/>
                </a:solidFill>
                <a:latin typeface="Open Sans Bold"/>
              </a:rPr>
              <a:t>Parti</a:t>
            </a:r>
          </a:p>
        </p:txBody>
      </p:sp>
      <p:sp>
        <p:nvSpPr>
          <p:cNvPr id="10" name="Freeform 10"/>
          <p:cNvSpPr/>
          <p:nvPr/>
        </p:nvSpPr>
        <p:spPr>
          <a:xfrm>
            <a:off x="12808491" y="0"/>
            <a:ext cx="4979760" cy="4307493"/>
          </a:xfrm>
          <a:custGeom>
            <a:avLst/>
            <a:gdLst/>
            <a:ahLst/>
            <a:cxnLst/>
            <a:rect l="l" t="t" r="r" b="b"/>
            <a:pathLst>
              <a:path w="4979760" h="4307493">
                <a:moveTo>
                  <a:pt x="0" y="0"/>
                </a:moveTo>
                <a:lnTo>
                  <a:pt x="4979761" y="0"/>
                </a:lnTo>
                <a:lnTo>
                  <a:pt x="4979761" y="4307493"/>
                </a:lnTo>
                <a:lnTo>
                  <a:pt x="0" y="43074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pic>
        <p:nvPicPr>
          <p:cNvPr id="12" name="Picture 11" descr="A close-up of a logo&#10;&#10;Description automatically generated">
            <a:extLst>
              <a:ext uri="{FF2B5EF4-FFF2-40B4-BE49-F238E27FC236}">
                <a16:creationId xmlns:a16="http://schemas.microsoft.com/office/drawing/2014/main" id="{514BF2C0-B724-0956-849B-E2CA821220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earing glasses and a floral shirt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CFE25D7E-7690-AA30-C0C8-7739A2E25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33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text box with black arrows&#10;&#10;Description automatically generated with medium confidence">
            <a:extLst>
              <a:ext uri="{FF2B5EF4-FFF2-40B4-BE49-F238E27FC236}">
                <a16:creationId xmlns:a16="http://schemas.microsoft.com/office/drawing/2014/main" id="{F162FF1B-0E7F-A0F6-FB79-04DB5F799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1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etter&#10;&#10;Description automatically generated">
            <a:extLst>
              <a:ext uri="{FF2B5EF4-FFF2-40B4-BE49-F238E27FC236}">
                <a16:creationId xmlns:a16="http://schemas.microsoft.com/office/drawing/2014/main" id="{32F83040-3A3D-8530-2966-D103EEDF80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4325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0119" y="0"/>
            <a:ext cx="18538119" cy="10287000"/>
            <a:chOff x="0" y="0"/>
            <a:chExt cx="4882467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82467" cy="2709333"/>
            </a:xfrm>
            <a:custGeom>
              <a:avLst/>
              <a:gdLst/>
              <a:ahLst/>
              <a:cxnLst/>
              <a:rect l="l" t="t" r="r" b="b"/>
              <a:pathLst>
                <a:path w="4882467" h="2709333">
                  <a:moveTo>
                    <a:pt x="0" y="0"/>
                  </a:moveTo>
                  <a:lnTo>
                    <a:pt x="4882467" y="0"/>
                  </a:lnTo>
                  <a:lnTo>
                    <a:pt x="488246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882467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69013" y="1146582"/>
            <a:ext cx="10706924" cy="8111718"/>
          </a:xfrm>
          <a:custGeom>
            <a:avLst/>
            <a:gdLst/>
            <a:ahLst/>
            <a:cxnLst/>
            <a:rect l="l" t="t" r="r" b="b"/>
            <a:pathLst>
              <a:path w="10706924" h="8111718">
                <a:moveTo>
                  <a:pt x="0" y="0"/>
                </a:moveTo>
                <a:lnTo>
                  <a:pt x="10706923" y="0"/>
                </a:lnTo>
                <a:lnTo>
                  <a:pt x="10706923" y="8111718"/>
                </a:lnTo>
                <a:lnTo>
                  <a:pt x="0" y="81117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11075936" y="4360343"/>
            <a:ext cx="11912055" cy="1490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067"/>
              </a:lnSpc>
            </a:pPr>
            <a:r>
              <a:rPr lang="en-US" sz="4334">
                <a:solidFill>
                  <a:srgbClr val="A23B6C"/>
                </a:solidFill>
                <a:latin typeface="Open Sans Bold"/>
              </a:rPr>
              <a:t>FORMANAN DI ABUSU / </a:t>
            </a:r>
          </a:p>
          <a:p>
            <a:pPr algn="l">
              <a:lnSpc>
                <a:spcPts val="6067"/>
              </a:lnSpc>
            </a:pPr>
            <a:r>
              <a:rPr lang="en-US" sz="4334">
                <a:solidFill>
                  <a:srgbClr val="A23B6C"/>
                </a:solidFill>
                <a:latin typeface="Open Sans Bold"/>
              </a:rPr>
              <a:t>MALTRATO DI MUCHA</a:t>
            </a:r>
          </a:p>
        </p:txBody>
      </p:sp>
      <p:pic>
        <p:nvPicPr>
          <p:cNvPr id="8" name="Picture 7" descr="A diagram of different types of diseases&#10;&#10;Description automatically generated with medium confidence">
            <a:extLst>
              <a:ext uri="{FF2B5EF4-FFF2-40B4-BE49-F238E27FC236}">
                <a16:creationId xmlns:a16="http://schemas.microsoft.com/office/drawing/2014/main" id="{CB5EF27B-7ED4-A596-1E54-02302B4D3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ocument&#10;&#10;Description automatically generated">
            <a:extLst>
              <a:ext uri="{FF2B5EF4-FFF2-40B4-BE49-F238E27FC236}">
                <a16:creationId xmlns:a16="http://schemas.microsoft.com/office/drawing/2014/main" id="{E0F41F99-997C-35CC-7406-46EBFF2962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6286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863682" y="0"/>
            <a:ext cx="2424318" cy="10287000"/>
          </a:xfrm>
          <a:custGeom>
            <a:avLst/>
            <a:gdLst/>
            <a:ahLst/>
            <a:cxnLst/>
            <a:rect l="l" t="t" r="r" b="b"/>
            <a:pathLst>
              <a:path w="2424318" h="10287000">
                <a:moveTo>
                  <a:pt x="0" y="0"/>
                </a:moveTo>
                <a:lnTo>
                  <a:pt x="2424318" y="0"/>
                </a:lnTo>
                <a:lnTo>
                  <a:pt x="242431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8252" r="-41051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-250119" y="0"/>
            <a:ext cx="16113801" cy="10287000"/>
            <a:chOff x="0" y="0"/>
            <a:chExt cx="4243964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43964" cy="2709333"/>
            </a:xfrm>
            <a:custGeom>
              <a:avLst/>
              <a:gdLst/>
              <a:ahLst/>
              <a:cxnLst/>
              <a:rect l="l" t="t" r="r" b="b"/>
              <a:pathLst>
                <a:path w="4243964" h="2709333">
                  <a:moveTo>
                    <a:pt x="0" y="0"/>
                  </a:moveTo>
                  <a:lnTo>
                    <a:pt x="4243964" y="0"/>
                  </a:lnTo>
                  <a:lnTo>
                    <a:pt x="424396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A23B6C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243964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923925"/>
            <a:ext cx="18206357" cy="10096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99"/>
              </a:lnSpc>
            </a:pPr>
            <a:r>
              <a:rPr lang="en-US" sz="5999" spc="431">
                <a:solidFill>
                  <a:srgbClr val="FFFFFF"/>
                </a:solidFill>
                <a:latin typeface="Open Sans Bold"/>
              </a:rPr>
              <a:t>ECHONAN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3762593"/>
            <a:ext cx="14287500" cy="49798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63598" lvl="1" indent="-431799" algn="l">
              <a:lnSpc>
                <a:spcPts val="5599"/>
              </a:lnSpc>
              <a:buFont typeface="Arial"/>
              <a:buChar char="•"/>
            </a:pP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Den tur gremio di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komunidat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: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independiente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di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edat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kultura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edukahon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òf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profeshon</a:t>
            </a:r>
            <a:endParaRPr lang="en-US" sz="3999" spc="287" dirty="0">
              <a:solidFill>
                <a:srgbClr val="FFFFFF"/>
              </a:solidFill>
              <a:latin typeface="Open Sans"/>
            </a:endParaRPr>
          </a:p>
          <a:p>
            <a:pPr marL="863598" lvl="1" indent="-431799" algn="l">
              <a:lnSpc>
                <a:spcPts val="5599"/>
              </a:lnSpc>
              <a:buFont typeface="Arial"/>
              <a:buChar char="•"/>
            </a:pP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Hopi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bia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komportashon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ta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siñá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,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kopiá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for di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eksperensianan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familiar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propio</a:t>
            </a:r>
            <a:endParaRPr lang="en-US" sz="3999" spc="287" dirty="0">
              <a:solidFill>
                <a:srgbClr val="FFFFFF"/>
              </a:solidFill>
              <a:latin typeface="Open Sans"/>
            </a:endParaRPr>
          </a:p>
          <a:p>
            <a:pPr marL="863598" lvl="1" indent="-431799" algn="l">
              <a:lnSpc>
                <a:spcPts val="5599"/>
              </a:lnSpc>
              <a:buFont typeface="Arial"/>
              <a:buChar char="•"/>
            </a:pP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Tantu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hende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hòmber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komo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hende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muhé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por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ta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víktima</a:t>
            </a:r>
            <a:endParaRPr lang="en-US" sz="3999" spc="287" dirty="0">
              <a:solidFill>
                <a:srgbClr val="FFFFFF"/>
              </a:solidFill>
              <a:latin typeface="Open Sans"/>
            </a:endParaRPr>
          </a:p>
          <a:p>
            <a:pPr marL="863598" lvl="1" indent="-431799" algn="l">
              <a:lnSpc>
                <a:spcPts val="5599"/>
              </a:lnSpc>
              <a:buFont typeface="Arial"/>
              <a:buChar char="•"/>
            </a:pP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Abusu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òf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maltrato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por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tin </a:t>
            </a:r>
            <a:r>
              <a:rPr lang="en-US" sz="3999" spc="287" dirty="0" err="1">
                <a:solidFill>
                  <a:srgbClr val="FFFFFF"/>
                </a:solidFill>
                <a:latin typeface="Open Sans"/>
              </a:rPr>
              <a:t>konsekuensianan</a:t>
            </a:r>
            <a:r>
              <a:rPr lang="en-US" sz="3999" spc="287" dirty="0">
                <a:solidFill>
                  <a:srgbClr val="FFFFFF"/>
                </a:solidFill>
                <a:latin typeface="Open Sans"/>
              </a:rPr>
              <a:t> serio</a:t>
            </a:r>
          </a:p>
        </p:txBody>
      </p:sp>
      <p:pic>
        <p:nvPicPr>
          <p:cNvPr id="9" name="Picture 8" descr="A purple background with white text&#10;&#10;Description automatically generated">
            <a:extLst>
              <a:ext uri="{FF2B5EF4-FFF2-40B4-BE49-F238E27FC236}">
                <a16:creationId xmlns:a16="http://schemas.microsoft.com/office/drawing/2014/main" id="{5B9D23C6-183F-E1B6-C942-53870ED5F5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651</Words>
  <Application>Microsoft Office PowerPoint</Application>
  <PresentationFormat>Custom</PresentationFormat>
  <Paragraphs>96</Paragraphs>
  <Slides>35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1" baseType="lpstr">
      <vt:lpstr>Open Sans Bold</vt:lpstr>
      <vt:lpstr>Open Sans</vt:lpstr>
      <vt:lpstr>Arial</vt:lpstr>
      <vt:lpstr>Calibri</vt:lpstr>
      <vt:lpstr>Open Sans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PAP_Dagdeel 2- Training Supervisor di Kódigo</dc:title>
  <cp:lastModifiedBy>Elly Hellings</cp:lastModifiedBy>
  <cp:revision>8</cp:revision>
  <dcterms:created xsi:type="dcterms:W3CDTF">2006-08-16T00:00:00Z</dcterms:created>
  <dcterms:modified xsi:type="dcterms:W3CDTF">2024-10-25T15:13:20Z</dcterms:modified>
  <dc:identifier>DAGF_nvSlXY</dc:identifier>
</cp:coreProperties>
</file>